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0" r:id="rId4"/>
    <p:sldId id="261" r:id="rId5"/>
    <p:sldId id="262" r:id="rId6"/>
    <p:sldId id="263" r:id="rId7"/>
    <p:sldId id="264" r:id="rId8"/>
    <p:sldId id="265" r:id="rId9"/>
    <p:sldId id="266" r:id="rId10"/>
    <p:sldId id="267" r:id="rId11"/>
    <p:sldId id="268" r:id="rId12"/>
    <p:sldId id="257" r:id="rId13"/>
    <p:sldId id="269" r:id="rId14"/>
    <p:sldId id="270" r:id="rId15"/>
    <p:sldId id="271" r:id="rId16"/>
    <p:sldId id="272" r:id="rId17"/>
    <p:sldId id="273" r:id="rId18"/>
    <p:sldId id="274" r:id="rId19"/>
    <p:sldId id="292" r:id="rId20"/>
    <p:sldId id="294" r:id="rId21"/>
    <p:sldId id="293" r:id="rId22"/>
    <p:sldId id="275" r:id="rId23"/>
    <p:sldId id="295" r:id="rId24"/>
    <p:sldId id="296" r:id="rId25"/>
    <p:sldId id="276" r:id="rId26"/>
    <p:sldId id="277" r:id="rId27"/>
    <p:sldId id="278" r:id="rId28"/>
    <p:sldId id="279" r:id="rId29"/>
    <p:sldId id="280" r:id="rId30"/>
    <p:sldId id="281" r:id="rId31"/>
    <p:sldId id="297" r:id="rId32"/>
    <p:sldId id="282" r:id="rId33"/>
    <p:sldId id="298" r:id="rId34"/>
    <p:sldId id="283" r:id="rId35"/>
    <p:sldId id="299" r:id="rId36"/>
    <p:sldId id="284" r:id="rId37"/>
    <p:sldId id="285" r:id="rId38"/>
    <p:sldId id="286" r:id="rId39"/>
    <p:sldId id="287" r:id="rId40"/>
    <p:sldId id="300" r:id="rId41"/>
    <p:sldId id="288" r:id="rId42"/>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2" autoAdjust="0"/>
    <p:restoredTop sz="94660"/>
  </p:normalViewPr>
  <p:slideViewPr>
    <p:cSldViewPr>
      <p:cViewPr varScale="1">
        <p:scale>
          <a:sx n="50" d="100"/>
          <a:sy n="50" d="100"/>
        </p:scale>
        <p:origin x="-1080" y="-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03D254B3-3D94-444B-9AB7-A9E8FAE65CD6}" type="datetimeFigureOut">
              <a:rPr lang="es-CO" smtClean="0"/>
              <a:t>30/11/2012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4990E45-6E70-486C-9B9F-8D1E8AE11CAE}" type="slidenum">
              <a:rPr lang="es-CO" smtClean="0"/>
              <a:t>‹Nº›</a:t>
            </a:fld>
            <a:endParaRPr lang="es-CO"/>
          </a:p>
        </p:txBody>
      </p:sp>
    </p:spTree>
    <p:extLst>
      <p:ext uri="{BB962C8B-B14F-4D97-AF65-F5344CB8AC3E}">
        <p14:creationId xmlns:p14="http://schemas.microsoft.com/office/powerpoint/2010/main" val="3875194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03D254B3-3D94-444B-9AB7-A9E8FAE65CD6}" type="datetimeFigureOut">
              <a:rPr lang="es-CO" smtClean="0"/>
              <a:t>30/11/2012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4990E45-6E70-486C-9B9F-8D1E8AE11CAE}" type="slidenum">
              <a:rPr lang="es-CO" smtClean="0"/>
              <a:t>‹Nº›</a:t>
            </a:fld>
            <a:endParaRPr lang="es-CO"/>
          </a:p>
        </p:txBody>
      </p:sp>
    </p:spTree>
    <p:extLst>
      <p:ext uri="{BB962C8B-B14F-4D97-AF65-F5344CB8AC3E}">
        <p14:creationId xmlns:p14="http://schemas.microsoft.com/office/powerpoint/2010/main" val="15323429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3D254B3-3D94-444B-9AB7-A9E8FAE65CD6}" type="datetimeFigureOut">
              <a:rPr lang="es-CO" smtClean="0"/>
              <a:t>30/11/2012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4990E45-6E70-486C-9B9F-8D1E8AE11CAE}" type="slidenum">
              <a:rPr lang="es-CO" smtClean="0"/>
              <a:t>‹Nº›</a:t>
            </a:fld>
            <a:endParaRPr lang="es-CO"/>
          </a:p>
        </p:txBody>
      </p:sp>
    </p:spTree>
    <p:extLst>
      <p:ext uri="{BB962C8B-B14F-4D97-AF65-F5344CB8AC3E}">
        <p14:creationId xmlns:p14="http://schemas.microsoft.com/office/powerpoint/2010/main" val="8024950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03D254B3-3D94-444B-9AB7-A9E8FAE65CD6}" type="datetimeFigureOut">
              <a:rPr lang="es-CO" smtClean="0"/>
              <a:t>30/11/2012</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4990E45-6E70-486C-9B9F-8D1E8AE11CAE}" type="slidenum">
              <a:rPr lang="es-CO" smtClean="0"/>
              <a:t>‹Nº›</a:t>
            </a:fld>
            <a:endParaRPr lang="es-CO"/>
          </a:p>
        </p:txBody>
      </p:sp>
    </p:spTree>
    <p:extLst>
      <p:ext uri="{BB962C8B-B14F-4D97-AF65-F5344CB8AC3E}">
        <p14:creationId xmlns:p14="http://schemas.microsoft.com/office/powerpoint/2010/main" val="300552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03D254B3-3D94-444B-9AB7-A9E8FAE65CD6}" type="datetimeFigureOut">
              <a:rPr lang="es-CO" smtClean="0"/>
              <a:t>30/11/2012</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64990E45-6E70-486C-9B9F-8D1E8AE11CAE}" type="slidenum">
              <a:rPr lang="es-CO" smtClean="0"/>
              <a:t>‹Nº›</a:t>
            </a:fld>
            <a:endParaRPr lang="es-CO"/>
          </a:p>
        </p:txBody>
      </p:sp>
    </p:spTree>
    <p:extLst>
      <p:ext uri="{BB962C8B-B14F-4D97-AF65-F5344CB8AC3E}">
        <p14:creationId xmlns:p14="http://schemas.microsoft.com/office/powerpoint/2010/main" val="25161735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03D254B3-3D94-444B-9AB7-A9E8FAE65CD6}" type="datetimeFigureOut">
              <a:rPr lang="es-CO" smtClean="0"/>
              <a:t>30/11/2012</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64990E45-6E70-486C-9B9F-8D1E8AE11CAE}" type="slidenum">
              <a:rPr lang="es-CO" smtClean="0"/>
              <a:t>‹Nº›</a:t>
            </a:fld>
            <a:endParaRPr lang="es-CO"/>
          </a:p>
        </p:txBody>
      </p:sp>
    </p:spTree>
    <p:extLst>
      <p:ext uri="{BB962C8B-B14F-4D97-AF65-F5344CB8AC3E}">
        <p14:creationId xmlns:p14="http://schemas.microsoft.com/office/powerpoint/2010/main" val="3128272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3D254B3-3D94-444B-9AB7-A9E8FAE65CD6}" type="datetimeFigureOut">
              <a:rPr lang="es-CO" smtClean="0"/>
              <a:t>30/11/2012</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64990E45-6E70-486C-9B9F-8D1E8AE11CAE}" type="slidenum">
              <a:rPr lang="es-CO" smtClean="0"/>
              <a:t>‹Nº›</a:t>
            </a:fld>
            <a:endParaRPr lang="es-CO"/>
          </a:p>
        </p:txBody>
      </p:sp>
    </p:spTree>
    <p:extLst>
      <p:ext uri="{BB962C8B-B14F-4D97-AF65-F5344CB8AC3E}">
        <p14:creationId xmlns:p14="http://schemas.microsoft.com/office/powerpoint/2010/main" val="23781685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3D254B3-3D94-444B-9AB7-A9E8FAE65CD6}" type="datetimeFigureOut">
              <a:rPr lang="es-CO" smtClean="0"/>
              <a:t>30/11/2012</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4990E45-6E70-486C-9B9F-8D1E8AE11CAE}" type="slidenum">
              <a:rPr lang="es-CO" smtClean="0"/>
              <a:t>‹Nº›</a:t>
            </a:fld>
            <a:endParaRPr lang="es-CO"/>
          </a:p>
        </p:txBody>
      </p:sp>
    </p:spTree>
    <p:extLst>
      <p:ext uri="{BB962C8B-B14F-4D97-AF65-F5344CB8AC3E}">
        <p14:creationId xmlns:p14="http://schemas.microsoft.com/office/powerpoint/2010/main" val="26158540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3D254B3-3D94-444B-9AB7-A9E8FAE65CD6}" type="datetimeFigureOut">
              <a:rPr lang="es-CO" smtClean="0"/>
              <a:t>30/11/2012</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64990E45-6E70-486C-9B9F-8D1E8AE11CAE}" type="slidenum">
              <a:rPr lang="es-CO" smtClean="0"/>
              <a:t>‹Nº›</a:t>
            </a:fld>
            <a:endParaRPr lang="es-CO"/>
          </a:p>
        </p:txBody>
      </p:sp>
    </p:spTree>
    <p:extLst>
      <p:ext uri="{BB962C8B-B14F-4D97-AF65-F5344CB8AC3E}">
        <p14:creationId xmlns:p14="http://schemas.microsoft.com/office/powerpoint/2010/main" val="891257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03D254B3-3D94-444B-9AB7-A9E8FAE65CD6}" type="datetimeFigureOut">
              <a:rPr lang="es-CO" smtClean="0"/>
              <a:t>30/11/2012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4990E45-6E70-486C-9B9F-8D1E8AE11CAE}" type="slidenum">
              <a:rPr lang="es-CO" smtClean="0"/>
              <a:t>‹Nº›</a:t>
            </a:fld>
            <a:endParaRPr lang="es-CO"/>
          </a:p>
        </p:txBody>
      </p:sp>
    </p:spTree>
    <p:extLst>
      <p:ext uri="{BB962C8B-B14F-4D97-AF65-F5344CB8AC3E}">
        <p14:creationId xmlns:p14="http://schemas.microsoft.com/office/powerpoint/2010/main" val="30268022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03D254B3-3D94-444B-9AB7-A9E8FAE65CD6}" type="datetimeFigureOut">
              <a:rPr lang="es-CO" smtClean="0"/>
              <a:t>30/11/2012</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64990E45-6E70-486C-9B9F-8D1E8AE11CAE}" type="slidenum">
              <a:rPr lang="es-CO" smtClean="0"/>
              <a:t>‹Nº›</a:t>
            </a:fld>
            <a:endParaRPr lang="es-CO"/>
          </a:p>
        </p:txBody>
      </p:sp>
    </p:spTree>
    <p:extLst>
      <p:ext uri="{BB962C8B-B14F-4D97-AF65-F5344CB8AC3E}">
        <p14:creationId xmlns:p14="http://schemas.microsoft.com/office/powerpoint/2010/main" val="15107954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EFD1"/>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3D254B3-3D94-444B-9AB7-A9E8FAE65CD6}" type="datetimeFigureOut">
              <a:rPr lang="es-CO" smtClean="0"/>
              <a:t>30/11/2012</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990E45-6E70-486C-9B9F-8D1E8AE11CAE}" type="slidenum">
              <a:rPr lang="es-CO" smtClean="0"/>
              <a:t>‹Nº›</a:t>
            </a:fld>
            <a:endParaRPr lang="es-CO"/>
          </a:p>
        </p:txBody>
      </p:sp>
    </p:spTree>
    <p:extLst>
      <p:ext uri="{BB962C8B-B14F-4D97-AF65-F5344CB8AC3E}">
        <p14:creationId xmlns:p14="http://schemas.microsoft.com/office/powerpoint/2010/main" val="16643636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1.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5.jpeg"/><Relationship Id="rId4" Type="http://schemas.openxmlformats.org/officeDocument/2006/relationships/image" Target="../media/image14.jpeg"/></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Elipse"/>
          <p:cNvSpPr/>
          <p:nvPr/>
        </p:nvSpPr>
        <p:spPr>
          <a:xfrm>
            <a:off x="755576" y="260648"/>
            <a:ext cx="7992888" cy="2448272"/>
          </a:xfrm>
          <a:prstGeom prst="ellipse">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dirty="0" smtClean="0">
                <a:solidFill>
                  <a:srgbClr val="002060"/>
                </a:solidFill>
              </a:rPr>
              <a:t>CUANDO EL DEDO DE DIOS ESCRIBE</a:t>
            </a:r>
            <a:endParaRPr lang="es-CO" sz="3600" b="1" dirty="0">
              <a:solidFill>
                <a:srgbClr val="002060"/>
              </a:solidFill>
            </a:endParaRPr>
          </a:p>
        </p:txBody>
      </p:sp>
      <p:pic>
        <p:nvPicPr>
          <p:cNvPr id="1026" name="Picture 2" descr="http://ts4.mm.bing.net/images/thumbnail.aspx?q=4896808879194343&amp;id=874a770d9632ce2add5d35ddf782333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43808" y="2996952"/>
            <a:ext cx="4104456"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99805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656184"/>
          </a:xfrm>
        </p:spPr>
        <p:txBody>
          <a:bodyPr>
            <a:normAutofit/>
          </a:bodyPr>
          <a:lstStyle/>
          <a:p>
            <a:pPr marL="0" indent="0" algn="ctr">
              <a:buNone/>
            </a:pPr>
            <a:r>
              <a:rPr lang="es-CO" dirty="0" smtClean="0"/>
              <a:t>Este tema es tan importante que no queremos comenzar a estudiarlo sin antes haber elevado una oración. Oremos juntos:</a:t>
            </a:r>
            <a:r>
              <a:rPr lang="es-CO" dirty="0"/>
              <a:t> </a:t>
            </a:r>
            <a:endParaRPr lang="es-CO" dirty="0" smtClean="0"/>
          </a:p>
        </p:txBody>
      </p:sp>
      <p:sp>
        <p:nvSpPr>
          <p:cNvPr id="4" name="3 Rectángulo"/>
          <p:cNvSpPr/>
          <p:nvPr/>
        </p:nvSpPr>
        <p:spPr>
          <a:xfrm>
            <a:off x="467544" y="2413338"/>
            <a:ext cx="4176464" cy="4832092"/>
          </a:xfrm>
          <a:prstGeom prst="rect">
            <a:avLst/>
          </a:prstGeom>
        </p:spPr>
        <p:txBody>
          <a:bodyPr wrap="square">
            <a:spAutoFit/>
          </a:bodyPr>
          <a:lstStyle/>
          <a:p>
            <a:pPr algn="ctr"/>
            <a:r>
              <a:rPr lang="es-CO" sz="2800" dirty="0"/>
              <a:t>Padre nuestro que estás en el cielo, por favor, acompáñanos, para que nuestras mentes y corazones sean abiertos a la verdad que se encuentra en Tu Palabra y que quieres mostrarnos en este día. Oramos en el nombre de Jesucristo. Amén. </a:t>
            </a:r>
            <a:br>
              <a:rPr lang="es-CO" sz="2800" dirty="0"/>
            </a:br>
            <a:endParaRPr lang="es-CO" sz="2800" dirty="0"/>
          </a:p>
        </p:txBody>
      </p:sp>
      <p:pic>
        <p:nvPicPr>
          <p:cNvPr id="2050" name="Picture 2" descr="http://escuelasabaticaudio.files.wordpress.com/2009/04/oracion.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3000" y="2413338"/>
            <a:ext cx="4191000" cy="4256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5435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080120"/>
          </a:xfrm>
        </p:spPr>
        <p:txBody>
          <a:bodyPr>
            <a:normAutofit/>
          </a:bodyPr>
          <a:lstStyle/>
          <a:p>
            <a:pPr marL="0" indent="0">
              <a:buNone/>
            </a:pPr>
            <a:r>
              <a:rPr lang="es-CO" dirty="0">
                <a:solidFill>
                  <a:srgbClr val="FF0000"/>
                </a:solidFill>
              </a:rPr>
              <a:t>Génesis </a:t>
            </a:r>
            <a:r>
              <a:rPr lang="es-CO" dirty="0" smtClean="0">
                <a:solidFill>
                  <a:srgbClr val="FF0000"/>
                </a:solidFill>
              </a:rPr>
              <a:t>2:16,17</a:t>
            </a:r>
            <a:r>
              <a:rPr lang="es-CO" dirty="0" smtClean="0"/>
              <a:t>.  Y </a:t>
            </a:r>
            <a:r>
              <a:rPr lang="es-CO" dirty="0"/>
              <a:t>Jehová Dios mandó al hombre diciendo</a:t>
            </a:r>
            <a:r>
              <a:rPr lang="es-CO" dirty="0" smtClean="0"/>
              <a:t>:</a:t>
            </a:r>
            <a:endParaRPr lang="es-CO" dirty="0"/>
          </a:p>
        </p:txBody>
      </p:sp>
      <p:sp>
        <p:nvSpPr>
          <p:cNvPr id="5" name="4 Rectángulo redondeado"/>
          <p:cNvSpPr/>
          <p:nvPr/>
        </p:nvSpPr>
        <p:spPr>
          <a:xfrm>
            <a:off x="1043608" y="1700808"/>
            <a:ext cx="5112568" cy="2952328"/>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dirty="0">
                <a:solidFill>
                  <a:schemeClr val="tx1"/>
                </a:solidFill>
              </a:rPr>
              <a:t>«Puedes comer de todos los árboles del jardín; pero del árbol del conocimiento del bien y del mal no comerás, porque el día que comas de él, ciertamente morirás.»</a:t>
            </a:r>
          </a:p>
        </p:txBody>
      </p:sp>
      <p:pic>
        <p:nvPicPr>
          <p:cNvPr id="3074" name="Picture 2" descr="http://ts4.mm.bing.net/images/thumbnail.aspx?q=5026409489236479&amp;id=67d8f0b7765a1caf9353478d65f0895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1700808"/>
            <a:ext cx="2664296" cy="2952328"/>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p:cNvSpPr/>
          <p:nvPr/>
        </p:nvSpPr>
        <p:spPr>
          <a:xfrm>
            <a:off x="179512" y="4941168"/>
            <a:ext cx="8784976" cy="2492990"/>
          </a:xfrm>
          <a:prstGeom prst="rect">
            <a:avLst/>
          </a:prstGeom>
        </p:spPr>
        <p:txBody>
          <a:bodyPr wrap="square">
            <a:spAutoFit/>
          </a:bodyPr>
          <a:lstStyle/>
          <a:p>
            <a:r>
              <a:rPr lang="es-CO" sz="2400" b="1" dirty="0"/>
              <a:t>Desde el principio mismo, el hombre </a:t>
            </a:r>
            <a:r>
              <a:rPr lang="es-CO" sz="2400" b="1" dirty="0" smtClean="0"/>
              <a:t>recibió </a:t>
            </a:r>
            <a:r>
              <a:rPr lang="es-CO" sz="2400" b="1" dirty="0"/>
              <a:t>instrucciones precisas de Dios acerca de las cosas que podía y no podía </a:t>
            </a:r>
            <a:r>
              <a:rPr lang="es-CO" sz="2400" b="1" dirty="0" smtClean="0"/>
              <a:t>hacer.  El </a:t>
            </a:r>
            <a:r>
              <a:rPr lang="es-CO" sz="2400" b="1" dirty="0"/>
              <a:t>propósito de estas leyes no era oprimir al hombre, sino enseñarle el único camino a la felicidad. </a:t>
            </a:r>
            <a:br>
              <a:rPr lang="es-CO" sz="2400" b="1" dirty="0"/>
            </a:br>
            <a:endParaRPr lang="es-CO" sz="2400" b="1" dirty="0"/>
          </a:p>
          <a:p>
            <a:endParaRPr lang="es-CO" dirty="0"/>
          </a:p>
          <a:p>
            <a:endParaRPr lang="es-CO" dirty="0"/>
          </a:p>
        </p:txBody>
      </p:sp>
    </p:spTree>
    <p:extLst>
      <p:ext uri="{BB962C8B-B14F-4D97-AF65-F5344CB8AC3E}">
        <p14:creationId xmlns:p14="http://schemas.microsoft.com/office/powerpoint/2010/main" val="597127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ircle(in)">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1872207"/>
          </a:xfrm>
        </p:spPr>
        <p:txBody>
          <a:bodyPr>
            <a:normAutofit lnSpcReduction="10000"/>
          </a:bodyPr>
          <a:lstStyle/>
          <a:p>
            <a:pPr marL="0" indent="0">
              <a:buNone/>
            </a:pPr>
            <a:r>
              <a:rPr lang="es-CO" dirty="0">
                <a:solidFill>
                  <a:srgbClr val="FF0000"/>
                </a:solidFill>
              </a:rPr>
              <a:t>Romanos </a:t>
            </a:r>
            <a:r>
              <a:rPr lang="es-CO" dirty="0" smtClean="0">
                <a:solidFill>
                  <a:srgbClr val="FF0000"/>
                </a:solidFill>
              </a:rPr>
              <a:t>5:12</a:t>
            </a:r>
            <a:r>
              <a:rPr lang="es-CO" dirty="0" smtClean="0"/>
              <a:t>.</a:t>
            </a:r>
            <a:r>
              <a:rPr lang="es-CO" dirty="0"/>
              <a:t> </a:t>
            </a:r>
            <a:r>
              <a:rPr lang="es-CO" i="1" dirty="0">
                <a:solidFill>
                  <a:srgbClr val="0070C0"/>
                </a:solidFill>
              </a:rPr>
              <a:t>Por tanto, como el pecado entró en el mundo por un hombre, y por el pecado la muerte, así la muerte pasó a todos los hombres, por cuanto todos pecaron</a:t>
            </a:r>
            <a:r>
              <a:rPr lang="es-CO" i="1" dirty="0" smtClean="0">
                <a:solidFill>
                  <a:srgbClr val="0070C0"/>
                </a:solidFill>
              </a:rPr>
              <a:t>.</a:t>
            </a:r>
            <a:endParaRPr lang="es-CO" dirty="0"/>
          </a:p>
        </p:txBody>
      </p:sp>
      <p:sp>
        <p:nvSpPr>
          <p:cNvPr id="4" name="3 Rectángulo redondeado"/>
          <p:cNvSpPr/>
          <p:nvPr/>
        </p:nvSpPr>
        <p:spPr>
          <a:xfrm>
            <a:off x="3491880" y="2818874"/>
            <a:ext cx="5328592" cy="3202414"/>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800" dirty="0">
                <a:solidFill>
                  <a:schemeClr val="tx1"/>
                </a:solidFill>
              </a:rPr>
              <a:t>El texto sagrado dice que: </a:t>
            </a:r>
            <a:r>
              <a:rPr lang="es-CO" sz="2800" u="sng" dirty="0">
                <a:solidFill>
                  <a:schemeClr val="tx1"/>
                </a:solidFill>
              </a:rPr>
              <a:t>«</a:t>
            </a:r>
            <a:r>
              <a:rPr lang="es-CO" sz="2800" i="1" u="sng" dirty="0">
                <a:solidFill>
                  <a:schemeClr val="tx1"/>
                </a:solidFill>
              </a:rPr>
              <a:t>El pecado entró en el mundo por medio de un solo hombre</a:t>
            </a:r>
            <a:r>
              <a:rPr lang="es-CO" sz="2800" u="sng" dirty="0">
                <a:solidFill>
                  <a:schemeClr val="tx1"/>
                </a:solidFill>
              </a:rPr>
              <a:t>»</a:t>
            </a:r>
            <a:r>
              <a:rPr lang="es-CO" sz="2800" dirty="0">
                <a:solidFill>
                  <a:schemeClr val="tx1"/>
                </a:solidFill>
              </a:rPr>
              <a:t>. Al elegir desobedecer la ley de Dios, Adán se convirtió en un pecador, separándose así de Dios.</a:t>
            </a:r>
          </a:p>
        </p:txBody>
      </p:sp>
      <p:pic>
        <p:nvPicPr>
          <p:cNvPr id="4098" name="Picture 2" descr="http://ts1.mm.bing.net/images/thumbnail.aspx?q=4759537443144852&amp;id=3e8dee627fa0e4e4d55f4b242d1ceba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818874"/>
            <a:ext cx="2880320" cy="3202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4641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688632"/>
          </a:xfrm>
          <a:blipFill>
            <a:blip r:embed="rId2"/>
            <a:tile tx="0" ty="0" sx="100000" sy="100000" flip="none" algn="tl"/>
          </a:blipFill>
        </p:spPr>
        <p:txBody>
          <a:bodyPr>
            <a:normAutofit lnSpcReduction="10000"/>
          </a:bodyPr>
          <a:lstStyle/>
          <a:p>
            <a:pPr marL="0" indent="0" algn="ctr">
              <a:buNone/>
            </a:pPr>
            <a:r>
              <a:rPr lang="es-CO" dirty="0"/>
              <a:t>Si la ley no hubiera existido en los días de Adán, no podía haber sido juzgado como un pecador, en otras palabras, como un transgresor de la ley de Dios. </a:t>
            </a:r>
            <a:br>
              <a:rPr lang="es-CO" dirty="0"/>
            </a:br>
            <a:endParaRPr lang="es-CO" dirty="0" smtClean="0"/>
          </a:p>
          <a:p>
            <a:pPr marL="0" indent="0" algn="ctr">
              <a:buNone/>
            </a:pPr>
            <a:r>
              <a:rPr lang="es-CO" dirty="0" smtClean="0">
                <a:solidFill>
                  <a:srgbClr val="FF0000"/>
                </a:solidFill>
              </a:rPr>
              <a:t>1 </a:t>
            </a:r>
            <a:r>
              <a:rPr lang="es-CO" dirty="0">
                <a:solidFill>
                  <a:srgbClr val="FF0000"/>
                </a:solidFill>
              </a:rPr>
              <a:t>Juan 3:4</a:t>
            </a:r>
            <a:r>
              <a:rPr lang="es-CO" dirty="0"/>
              <a:t> </a:t>
            </a:r>
            <a:r>
              <a:rPr lang="es-CO" dirty="0" smtClean="0"/>
              <a:t>»</a:t>
            </a:r>
            <a:r>
              <a:rPr lang="es-CO" i="1" dirty="0" smtClean="0">
                <a:solidFill>
                  <a:srgbClr val="0070C0"/>
                </a:solidFill>
              </a:rPr>
              <a:t>Todo </a:t>
            </a:r>
            <a:r>
              <a:rPr lang="es-CO" i="1" dirty="0">
                <a:solidFill>
                  <a:srgbClr val="0070C0"/>
                </a:solidFill>
              </a:rPr>
              <a:t>aquel que comete pecado, </a:t>
            </a:r>
            <a:r>
              <a:rPr lang="es-CO" i="1" dirty="0" smtClean="0">
                <a:solidFill>
                  <a:srgbClr val="0070C0"/>
                </a:solidFill>
              </a:rPr>
              <a:t>infringe </a:t>
            </a:r>
            <a:r>
              <a:rPr lang="es-CO" i="1" dirty="0">
                <a:solidFill>
                  <a:srgbClr val="0070C0"/>
                </a:solidFill>
              </a:rPr>
              <a:t>la ley; pues el pecado es infracción de la </a:t>
            </a:r>
            <a:r>
              <a:rPr lang="es-CO" i="1" dirty="0" smtClean="0">
                <a:solidFill>
                  <a:srgbClr val="0070C0"/>
                </a:solidFill>
              </a:rPr>
              <a:t>le</a:t>
            </a:r>
            <a:r>
              <a:rPr lang="es-CO" dirty="0" smtClean="0"/>
              <a:t>y»</a:t>
            </a:r>
            <a:r>
              <a:rPr lang="es-CO" dirty="0"/>
              <a:t/>
            </a:r>
            <a:br>
              <a:rPr lang="es-CO" dirty="0"/>
            </a:br>
            <a:endParaRPr lang="es-CO" dirty="0" smtClean="0"/>
          </a:p>
          <a:p>
            <a:pPr marL="0" indent="0" algn="ctr">
              <a:buNone/>
            </a:pPr>
            <a:r>
              <a:rPr lang="es-CO" dirty="0" smtClean="0">
                <a:solidFill>
                  <a:srgbClr val="FF0000"/>
                </a:solidFill>
              </a:rPr>
              <a:t>Romanos </a:t>
            </a:r>
            <a:r>
              <a:rPr lang="es-CO" dirty="0">
                <a:solidFill>
                  <a:srgbClr val="FF0000"/>
                </a:solidFill>
              </a:rPr>
              <a:t>4:15 </a:t>
            </a:r>
            <a:r>
              <a:rPr lang="es-CO" dirty="0"/>
              <a:t/>
            </a:r>
            <a:br>
              <a:rPr lang="es-CO" dirty="0"/>
            </a:br>
            <a:r>
              <a:rPr lang="es-CO" dirty="0" smtClean="0"/>
              <a:t>«</a:t>
            </a:r>
            <a:r>
              <a:rPr lang="es-CO" i="1" dirty="0" smtClean="0">
                <a:solidFill>
                  <a:srgbClr val="0070C0"/>
                </a:solidFill>
              </a:rPr>
              <a:t>Donde </a:t>
            </a:r>
            <a:r>
              <a:rPr lang="es-CO" i="1" dirty="0">
                <a:solidFill>
                  <a:srgbClr val="0070C0"/>
                </a:solidFill>
              </a:rPr>
              <a:t>no hay ley, tampoco hay </a:t>
            </a:r>
            <a:r>
              <a:rPr lang="es-CO" i="1" dirty="0" smtClean="0">
                <a:solidFill>
                  <a:srgbClr val="0070C0"/>
                </a:solidFill>
              </a:rPr>
              <a:t>transgresión</a:t>
            </a:r>
            <a:r>
              <a:rPr lang="es-CO" dirty="0" smtClean="0"/>
              <a:t>».</a:t>
            </a:r>
            <a:r>
              <a:rPr lang="es-CO" dirty="0"/>
              <a:t/>
            </a:r>
            <a:br>
              <a:rPr lang="es-CO" dirty="0"/>
            </a:br>
            <a:endParaRPr lang="es-CO" dirty="0"/>
          </a:p>
        </p:txBody>
      </p:sp>
    </p:spTree>
    <p:extLst>
      <p:ext uri="{BB962C8B-B14F-4D97-AF65-F5344CB8AC3E}">
        <p14:creationId xmlns:p14="http://schemas.microsoft.com/office/powerpoint/2010/main" val="1792438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2000"/>
                                        <p:tgtEl>
                                          <p:spTgt spid="3">
                                            <p:bg/>
                                          </p:spTgt>
                                        </p:tgtEl>
                                      </p:cBhvr>
                                    </p:animEffect>
                                    <p:anim calcmode="lin" valueType="num">
                                      <p:cBhvr>
                                        <p:cTn id="8" dur="2000" fill="hold"/>
                                        <p:tgtEl>
                                          <p:spTgt spid="3">
                                            <p:bg/>
                                          </p:spTgt>
                                        </p:tgtEl>
                                        <p:attrNameLst>
                                          <p:attrName>ppt_w</p:attrName>
                                        </p:attrNameLst>
                                      </p:cBhvr>
                                      <p:tavLst>
                                        <p:tav tm="0" fmla="#ppt_w*sin(2.5*pi*$)">
                                          <p:val>
                                            <p:fltVal val="0"/>
                                          </p:val>
                                        </p:tav>
                                        <p:tav tm="100000">
                                          <p:val>
                                            <p:fltVal val="1"/>
                                          </p:val>
                                        </p:tav>
                                      </p:tavLst>
                                    </p:anim>
                                    <p:anim calcmode="lin" valueType="num">
                                      <p:cBhvr>
                                        <p:cTn id="9" dur="2000" fill="hold"/>
                                        <p:tgtEl>
                                          <p:spTgt spid="3">
                                            <p:bg/>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2000"/>
                                        <p:tgtEl>
                                          <p:spTgt spid="3">
                                            <p:txEl>
                                              <p:pRg st="0" end="0"/>
                                            </p:txEl>
                                          </p:spTgt>
                                        </p:tgtEl>
                                      </p:cBhvr>
                                    </p:animEffect>
                                    <p:anim calcmode="lin" valueType="num">
                                      <p:cBhvr>
                                        <p:cTn id="15"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2000"/>
                                        <p:tgtEl>
                                          <p:spTgt spid="3">
                                            <p:txEl>
                                              <p:pRg st="1" end="1"/>
                                            </p:txEl>
                                          </p:spTgt>
                                        </p:tgtEl>
                                      </p:cBhvr>
                                    </p:animEffect>
                                    <p:anim calcmode="lin" valueType="num">
                                      <p:cBhvr>
                                        <p:cTn id="22"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2000"/>
                                        <p:tgtEl>
                                          <p:spTgt spid="3">
                                            <p:txEl>
                                              <p:pRg st="2" end="2"/>
                                            </p:txEl>
                                          </p:spTgt>
                                        </p:tgtEl>
                                      </p:cBhvr>
                                    </p:animEffect>
                                    <p:anim calcmode="lin" valueType="num">
                                      <p:cBhvr>
                                        <p:cTn id="29"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016224"/>
          </a:xfrm>
        </p:spPr>
        <p:txBody>
          <a:bodyPr>
            <a:normAutofit fontScale="92500"/>
          </a:bodyPr>
          <a:lstStyle/>
          <a:p>
            <a:pPr marL="0" indent="0" algn="ctr">
              <a:buNone/>
            </a:pPr>
            <a:r>
              <a:rPr lang="es-CO" dirty="0">
                <a:solidFill>
                  <a:srgbClr val="FF0000"/>
                </a:solidFill>
              </a:rPr>
              <a:t>Génesis 26:5</a:t>
            </a:r>
            <a:r>
              <a:rPr lang="es-CO" dirty="0"/>
              <a:t>  </a:t>
            </a:r>
            <a:r>
              <a:rPr lang="es-CO" dirty="0" smtClean="0"/>
              <a:t>[</a:t>
            </a:r>
            <a:r>
              <a:rPr lang="es-CO" dirty="0"/>
              <a:t>Jehová dijo</a:t>
            </a:r>
            <a:r>
              <a:rPr lang="es-CO" dirty="0" smtClean="0"/>
              <a:t>:] «</a:t>
            </a:r>
            <a:r>
              <a:rPr lang="es-CO" i="1" dirty="0">
                <a:solidFill>
                  <a:srgbClr val="0070C0"/>
                </a:solidFill>
              </a:rPr>
              <a:t>Abraham obedeció Mi voz y guardó Mi ordenanza, Mis mandamientos, Mis estatutos y Mis instrucciones</a:t>
            </a:r>
            <a:r>
              <a:rPr lang="es-CO" i="1" dirty="0" smtClean="0">
                <a:solidFill>
                  <a:srgbClr val="0070C0"/>
                </a:solidFill>
              </a:rPr>
              <a:t>.</a:t>
            </a:r>
            <a:r>
              <a:rPr lang="es-CO" dirty="0" smtClean="0"/>
              <a:t>»</a:t>
            </a:r>
            <a:r>
              <a:rPr lang="es-CO" dirty="0"/>
              <a:t/>
            </a:r>
            <a:br>
              <a:rPr lang="es-CO" dirty="0"/>
            </a:br>
            <a:endParaRPr lang="es-CO" dirty="0"/>
          </a:p>
        </p:txBody>
      </p:sp>
      <p:sp>
        <p:nvSpPr>
          <p:cNvPr id="4" name="3 Rectángulo"/>
          <p:cNvSpPr/>
          <p:nvPr/>
        </p:nvSpPr>
        <p:spPr>
          <a:xfrm>
            <a:off x="251520" y="2413338"/>
            <a:ext cx="4680520" cy="3785652"/>
          </a:xfrm>
          <a:prstGeom prst="rect">
            <a:avLst/>
          </a:prstGeom>
        </p:spPr>
        <p:txBody>
          <a:bodyPr wrap="square">
            <a:spAutoFit/>
          </a:bodyPr>
          <a:lstStyle/>
          <a:p>
            <a:pPr algn="ctr"/>
            <a:r>
              <a:rPr lang="es-CO" sz="2400" dirty="0"/>
              <a:t>Los Mandamientos fueron guardados por Adán y Eva, y estos fueron enseñados de generación en generación antes del diluvio. Y después del diluvio a través de Noé, vemos que, siglos después, Abraham conocía estos mandamientos muy bien y los obedecía. </a:t>
            </a:r>
            <a:br>
              <a:rPr lang="es-CO" sz="2400" dirty="0"/>
            </a:br>
            <a:endParaRPr lang="es-CO" sz="2400" dirty="0"/>
          </a:p>
        </p:txBody>
      </p:sp>
      <p:pic>
        <p:nvPicPr>
          <p:cNvPr id="5122" name="Picture 2" descr="http://ts4.mm.bing.net/images/thumbnail.aspx?q=4803423419826551&amp;id=c0c64cb99ae2719011298460e1b27ce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413338"/>
            <a:ext cx="2952328" cy="2160240"/>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5508104" y="4941168"/>
            <a:ext cx="2952328" cy="1569660"/>
          </a:xfrm>
          <a:prstGeom prst="rect">
            <a:avLst/>
          </a:prstGeom>
        </p:spPr>
        <p:txBody>
          <a:bodyPr wrap="square">
            <a:spAutoFit/>
          </a:bodyPr>
          <a:lstStyle/>
          <a:p>
            <a:pPr algn="ctr"/>
            <a:r>
              <a:rPr lang="es-CO" sz="2400" b="1" dirty="0">
                <a:solidFill>
                  <a:srgbClr val="FF0000"/>
                </a:solidFill>
              </a:rPr>
              <a:t>Estos aunque no estaban escritos, estaban grabados en sus conciencias.</a:t>
            </a:r>
          </a:p>
        </p:txBody>
      </p:sp>
    </p:spTree>
    <p:extLst>
      <p:ext uri="{BB962C8B-B14F-4D97-AF65-F5344CB8AC3E}">
        <p14:creationId xmlns:p14="http://schemas.microsoft.com/office/powerpoint/2010/main" val="2378814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664296"/>
          </a:xfrm>
        </p:spPr>
        <p:txBody>
          <a:bodyPr>
            <a:normAutofit/>
          </a:bodyPr>
          <a:lstStyle/>
          <a:p>
            <a:pPr marL="0" indent="0" algn="ctr">
              <a:buNone/>
            </a:pPr>
            <a:r>
              <a:rPr lang="es-CO" dirty="0">
                <a:solidFill>
                  <a:srgbClr val="FF0000"/>
                </a:solidFill>
              </a:rPr>
              <a:t>Éxodo </a:t>
            </a:r>
            <a:r>
              <a:rPr lang="es-CO" dirty="0" smtClean="0">
                <a:solidFill>
                  <a:srgbClr val="FF0000"/>
                </a:solidFill>
              </a:rPr>
              <a:t>1:13,14</a:t>
            </a:r>
            <a:r>
              <a:rPr lang="es-CO" dirty="0" smtClean="0"/>
              <a:t>.</a:t>
            </a:r>
            <a:r>
              <a:rPr lang="es-CO" b="1" baseline="30000" dirty="0" smtClean="0"/>
              <a:t> </a:t>
            </a:r>
            <a:r>
              <a:rPr lang="es-CO" b="1" i="1" baseline="30000" dirty="0" smtClean="0">
                <a:solidFill>
                  <a:srgbClr val="0070C0"/>
                </a:solidFill>
              </a:rPr>
              <a:t>«</a:t>
            </a:r>
            <a:r>
              <a:rPr lang="es-CO" i="1" dirty="0" smtClean="0">
                <a:solidFill>
                  <a:srgbClr val="0070C0"/>
                </a:solidFill>
              </a:rPr>
              <a:t>Y </a:t>
            </a:r>
            <a:r>
              <a:rPr lang="es-CO" i="1" dirty="0">
                <a:solidFill>
                  <a:srgbClr val="0070C0"/>
                </a:solidFill>
              </a:rPr>
              <a:t>los egipcios hicieron servir a los hijos de Israel con </a:t>
            </a:r>
            <a:r>
              <a:rPr lang="es-CO" i="1" dirty="0" smtClean="0">
                <a:solidFill>
                  <a:srgbClr val="0070C0"/>
                </a:solidFill>
              </a:rPr>
              <a:t>dureza; y </a:t>
            </a:r>
            <a:r>
              <a:rPr lang="es-CO" i="1" dirty="0">
                <a:solidFill>
                  <a:srgbClr val="0070C0"/>
                </a:solidFill>
              </a:rPr>
              <a:t>amargaron su vida con dura servidumbre, en hacer barro y ladrillo, y en toda labor del campo y en todo su servicio, al cual los obligaban con </a:t>
            </a:r>
            <a:r>
              <a:rPr lang="es-CO" i="1" dirty="0" smtClean="0">
                <a:solidFill>
                  <a:srgbClr val="0070C0"/>
                </a:solidFill>
              </a:rPr>
              <a:t>rigor»</a:t>
            </a:r>
            <a:r>
              <a:rPr lang="es-CO" i="1" dirty="0">
                <a:solidFill>
                  <a:srgbClr val="0070C0"/>
                </a:solidFill>
              </a:rPr>
              <a:t> </a:t>
            </a:r>
            <a:endParaRPr lang="es-CO" i="1" dirty="0" smtClean="0">
              <a:solidFill>
                <a:srgbClr val="0070C0"/>
              </a:solidFill>
            </a:endParaRPr>
          </a:p>
        </p:txBody>
      </p:sp>
      <p:sp>
        <p:nvSpPr>
          <p:cNvPr id="4" name="3 Rectángulo"/>
          <p:cNvSpPr/>
          <p:nvPr/>
        </p:nvSpPr>
        <p:spPr>
          <a:xfrm>
            <a:off x="323528" y="3429000"/>
            <a:ext cx="4572000" cy="3724096"/>
          </a:xfrm>
          <a:prstGeom prst="rect">
            <a:avLst/>
          </a:prstGeom>
        </p:spPr>
        <p:txBody>
          <a:bodyPr>
            <a:spAutoFit/>
          </a:bodyPr>
          <a:lstStyle/>
          <a:p>
            <a:pPr algn="ctr"/>
            <a:r>
              <a:rPr lang="es-CO" sz="4000" dirty="0"/>
              <a:t>Los Israelitas fueron convertidos en esclavos por más de doscientos  quince años.</a:t>
            </a:r>
          </a:p>
          <a:p>
            <a:r>
              <a:rPr lang="es-CO" dirty="0"/>
              <a:t/>
            </a:r>
            <a:br>
              <a:rPr lang="es-CO" dirty="0"/>
            </a:br>
            <a:endParaRPr lang="es-CO" dirty="0"/>
          </a:p>
        </p:txBody>
      </p:sp>
      <p:pic>
        <p:nvPicPr>
          <p:cNvPr id="6146" name="Picture 2" descr="http://ts3.mm.bing.net/images/thumbnail.aspx?q=4804883695142950&amp;id=0848264a188fa4170a9c800aebdcd0d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3429000"/>
            <a:ext cx="3240360" cy="3024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497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548680"/>
            <a:ext cx="5338936" cy="2664296"/>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Autofit/>
          </a:bodyPr>
          <a:lstStyle/>
          <a:p>
            <a:pPr marL="0" indent="0" algn="ctr">
              <a:buNone/>
            </a:pPr>
            <a:r>
              <a:rPr lang="es-CO" dirty="0"/>
              <a:t>Luego de liberarlos de la esclavitud egipcia, Dios consideró necesario darles Su ley una vez más, de manera solemne... </a:t>
            </a:r>
            <a:r>
              <a:rPr lang="es-CO" dirty="0" smtClean="0"/>
              <a:t>Esta ves por escrito.</a:t>
            </a:r>
            <a:r>
              <a:rPr lang="es-CO" dirty="0"/>
              <a:t/>
            </a:r>
            <a:br>
              <a:rPr lang="es-CO" dirty="0"/>
            </a:br>
            <a:endParaRPr lang="es-CO" dirty="0"/>
          </a:p>
        </p:txBody>
      </p:sp>
      <p:sp>
        <p:nvSpPr>
          <p:cNvPr id="4" name="3 Rectángulo"/>
          <p:cNvSpPr/>
          <p:nvPr/>
        </p:nvSpPr>
        <p:spPr>
          <a:xfrm>
            <a:off x="414010" y="3933056"/>
            <a:ext cx="8385375" cy="2246769"/>
          </a:xfrm>
          <a:prstGeom prst="rect">
            <a:avLst/>
          </a:prstGeom>
          <a:blipFill>
            <a:blip r:embed="rId2"/>
            <a:tile tx="0" ty="0" sx="100000" sy="100000" flip="none" algn="tl"/>
          </a:blipFill>
        </p:spPr>
        <p:txBody>
          <a:bodyPr wrap="square">
            <a:spAutoFit/>
          </a:bodyPr>
          <a:lstStyle/>
          <a:p>
            <a:pPr algn="ctr"/>
            <a:r>
              <a:rPr lang="es-CO" sz="2800" dirty="0">
                <a:solidFill>
                  <a:srgbClr val="FF0000"/>
                </a:solidFill>
              </a:rPr>
              <a:t>Éxodo </a:t>
            </a:r>
            <a:r>
              <a:rPr lang="es-CO" sz="2800" dirty="0" smtClean="0">
                <a:solidFill>
                  <a:srgbClr val="FF0000"/>
                </a:solidFill>
              </a:rPr>
              <a:t>12:40</a:t>
            </a:r>
            <a:r>
              <a:rPr lang="es-CO" sz="2800" dirty="0" smtClean="0"/>
              <a:t>. «</a:t>
            </a:r>
            <a:r>
              <a:rPr lang="es-CO" sz="2800" i="1" dirty="0" smtClean="0">
                <a:solidFill>
                  <a:srgbClr val="0070C0"/>
                </a:solidFill>
              </a:rPr>
              <a:t>El </a:t>
            </a:r>
            <a:r>
              <a:rPr lang="es-CO" sz="2800" i="1" dirty="0">
                <a:solidFill>
                  <a:srgbClr val="0070C0"/>
                </a:solidFill>
              </a:rPr>
              <a:t>tiempo que los hijos de Israel habitaron en Egipto fue cuatrocientos treinta </a:t>
            </a:r>
            <a:r>
              <a:rPr lang="es-CO" sz="2800" i="1" dirty="0" smtClean="0">
                <a:solidFill>
                  <a:srgbClr val="0070C0"/>
                </a:solidFill>
              </a:rPr>
              <a:t>años</a:t>
            </a:r>
            <a:r>
              <a:rPr lang="es-CO" sz="2800" dirty="0" smtClean="0"/>
              <a:t>». Según (gen.15:26), los cuatrocientos treinta años se cuentan desde que Abrahán salió de Ur  hasta que los israelitas salieron de Eguito.</a:t>
            </a:r>
            <a:r>
              <a:rPr lang="es-CO" sz="2800" dirty="0"/>
              <a:t> </a:t>
            </a:r>
          </a:p>
        </p:txBody>
      </p:sp>
      <p:pic>
        <p:nvPicPr>
          <p:cNvPr id="7172" name="Picture 4" descr="http://ts3.mm.bing.net/images/thumbnail.aspx?q=5047467739513742&amp;id=599c964fee4d4a1e5999eed4665755d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152" y="635148"/>
            <a:ext cx="3024336" cy="2577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4469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fontScale="92500" lnSpcReduction="10000"/>
          </a:bodyPr>
          <a:lstStyle/>
          <a:p>
            <a:pPr marL="0" indent="0" algn="ctr">
              <a:buNone/>
            </a:pPr>
            <a:r>
              <a:rPr lang="es-CO" dirty="0" smtClean="0">
                <a:solidFill>
                  <a:srgbClr val="FF0000"/>
                </a:solidFill>
              </a:rPr>
              <a:t>Éxodo 19:16</a:t>
            </a:r>
            <a:r>
              <a:rPr lang="es-CO" dirty="0" smtClean="0"/>
              <a:t>,18. «</a:t>
            </a:r>
            <a:r>
              <a:rPr lang="es-CO" i="1" dirty="0" smtClean="0">
                <a:solidFill>
                  <a:srgbClr val="0070C0"/>
                </a:solidFill>
              </a:rPr>
              <a:t>Hubo </a:t>
            </a:r>
            <a:r>
              <a:rPr lang="es-CO" i="1" dirty="0">
                <a:solidFill>
                  <a:srgbClr val="0070C0"/>
                </a:solidFill>
              </a:rPr>
              <a:t>truenos y relámpagos, una densa nube sobre el monte, y un fuerte sonido de corneta. Y todo el pueblo que estaba en el campamento se estremeció. </a:t>
            </a:r>
            <a:r>
              <a:rPr lang="es-CO" i="1" dirty="0" smtClean="0">
                <a:solidFill>
                  <a:srgbClr val="0070C0"/>
                </a:solidFill>
              </a:rPr>
              <a:t>(...) Todo </a:t>
            </a:r>
            <a:r>
              <a:rPr lang="es-CO" i="1" dirty="0">
                <a:solidFill>
                  <a:srgbClr val="0070C0"/>
                </a:solidFill>
              </a:rPr>
              <a:t>el monte Sinaí humeaba, porque Jehová había descendido sobre él en medio de </a:t>
            </a:r>
            <a:r>
              <a:rPr lang="es-CO" i="1" dirty="0" smtClean="0">
                <a:solidFill>
                  <a:srgbClr val="0070C0"/>
                </a:solidFill>
              </a:rPr>
              <a:t>fuego»</a:t>
            </a:r>
            <a:r>
              <a:rPr lang="es-CO" dirty="0" smtClean="0"/>
              <a:t>. </a:t>
            </a:r>
          </a:p>
          <a:p>
            <a:pPr marL="0" indent="0">
              <a:buNone/>
            </a:pPr>
            <a:endParaRPr lang="es-CO" dirty="0"/>
          </a:p>
          <a:p>
            <a:pPr marL="0" indent="0" algn="ctr">
              <a:buNone/>
            </a:pPr>
            <a:r>
              <a:rPr lang="es-CO" dirty="0" smtClean="0"/>
              <a:t>La </a:t>
            </a:r>
            <a:r>
              <a:rPr lang="es-CO" dirty="0"/>
              <a:t>proclamación de la ley fue un evento inolvidable y una demostración del poder Divino. </a:t>
            </a:r>
            <a:br>
              <a:rPr lang="es-CO" dirty="0"/>
            </a:br>
            <a:endParaRPr lang="es-CO" dirty="0" smtClean="0"/>
          </a:p>
          <a:p>
            <a:pPr marL="0" indent="0" algn="ctr">
              <a:buNone/>
            </a:pPr>
            <a:r>
              <a:rPr lang="es-CO" dirty="0" smtClean="0">
                <a:solidFill>
                  <a:srgbClr val="FF0000"/>
                </a:solidFill>
              </a:rPr>
              <a:t>Hebreos 12:21. </a:t>
            </a:r>
            <a:r>
              <a:rPr lang="es-CO" dirty="0"/>
              <a:t> </a:t>
            </a:r>
            <a:r>
              <a:rPr lang="es-CO" dirty="0" smtClean="0"/>
              <a:t>Y </a:t>
            </a:r>
            <a:r>
              <a:rPr lang="es-CO" dirty="0"/>
              <a:t>tan terrible era aquel espectáculo que Moisés dijo</a:t>
            </a:r>
            <a:r>
              <a:rPr lang="es-CO" dirty="0" smtClean="0"/>
              <a:t>:«</a:t>
            </a:r>
            <a:r>
              <a:rPr lang="es-CO" i="1" dirty="0" smtClean="0">
                <a:solidFill>
                  <a:srgbClr val="0070C0"/>
                </a:solidFill>
              </a:rPr>
              <a:t>¡</a:t>
            </a:r>
            <a:r>
              <a:rPr lang="es-CO" i="1" dirty="0">
                <a:solidFill>
                  <a:srgbClr val="0070C0"/>
                </a:solidFill>
              </a:rPr>
              <a:t>Estoy aterrado y temblando!</a:t>
            </a:r>
            <a:r>
              <a:rPr lang="es-CO" dirty="0"/>
              <a:t>» </a:t>
            </a:r>
            <a:br>
              <a:rPr lang="es-CO" dirty="0"/>
            </a:br>
            <a:endParaRPr lang="es-CO" dirty="0"/>
          </a:p>
        </p:txBody>
      </p:sp>
    </p:spTree>
    <p:extLst>
      <p:ext uri="{BB962C8B-B14F-4D97-AF65-F5344CB8AC3E}">
        <p14:creationId xmlns:p14="http://schemas.microsoft.com/office/powerpoint/2010/main" val="90650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arn(inVertic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arn(inVertic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368152"/>
          </a:xfrm>
        </p:spPr>
        <p:txBody>
          <a:bodyPr>
            <a:normAutofit/>
          </a:bodyPr>
          <a:lstStyle/>
          <a:p>
            <a:pPr marL="0" indent="0">
              <a:buNone/>
            </a:pPr>
            <a:r>
              <a:rPr lang="es-CO" dirty="0">
                <a:solidFill>
                  <a:srgbClr val="FF0000"/>
                </a:solidFill>
              </a:rPr>
              <a:t>Éxodo </a:t>
            </a:r>
            <a:r>
              <a:rPr lang="es-CO" dirty="0" smtClean="0">
                <a:solidFill>
                  <a:srgbClr val="FF0000"/>
                </a:solidFill>
              </a:rPr>
              <a:t>34:28.</a:t>
            </a:r>
            <a:r>
              <a:rPr lang="es-CO" dirty="0" smtClean="0"/>
              <a:t> </a:t>
            </a:r>
            <a:r>
              <a:rPr lang="es-CO" i="1" dirty="0">
                <a:solidFill>
                  <a:srgbClr val="0070C0"/>
                </a:solidFill>
              </a:rPr>
              <a:t>E</a:t>
            </a:r>
            <a:r>
              <a:rPr lang="es-CO" i="1" dirty="0" smtClean="0">
                <a:solidFill>
                  <a:srgbClr val="0070C0"/>
                </a:solidFill>
              </a:rPr>
              <a:t>n </a:t>
            </a:r>
            <a:r>
              <a:rPr lang="es-CO" i="1" dirty="0">
                <a:solidFill>
                  <a:srgbClr val="0070C0"/>
                </a:solidFill>
              </a:rPr>
              <a:t>las tablas [Jehová] escribió las palabras del pacto: los Diez Mandamientos. </a:t>
            </a:r>
            <a:endParaRPr lang="es-CO" i="1" dirty="0" smtClean="0">
              <a:solidFill>
                <a:srgbClr val="0070C0"/>
              </a:solidFill>
            </a:endParaRPr>
          </a:p>
        </p:txBody>
      </p:sp>
      <p:pic>
        <p:nvPicPr>
          <p:cNvPr id="5" name="Picture 2" descr="http://ts4.mm.bing.net/images/thumbnail.aspx?q=4896808879194343&amp;id=874a770d9632ce2add5d35ddf782333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2125230"/>
            <a:ext cx="3456384" cy="3539430"/>
          </a:xfrm>
          <a:prstGeom prst="rect">
            <a:avLst/>
          </a:prstGeom>
          <a:noFill/>
          <a:extLst>
            <a:ext uri="{909E8E84-426E-40DD-AFC4-6F175D3DCCD1}">
              <a14:hiddenFill xmlns:a14="http://schemas.microsoft.com/office/drawing/2010/main">
                <a:solidFill>
                  <a:srgbClr val="FFFFFF"/>
                </a:solidFill>
              </a14:hiddenFill>
            </a:ext>
          </a:extLst>
        </p:spPr>
      </p:pic>
      <p:sp>
        <p:nvSpPr>
          <p:cNvPr id="6" name="5 Rectángulo redondeado"/>
          <p:cNvSpPr/>
          <p:nvPr/>
        </p:nvSpPr>
        <p:spPr>
          <a:xfrm>
            <a:off x="539552" y="2125230"/>
            <a:ext cx="4104456" cy="3539430"/>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a:solidFill>
                  <a:srgbClr val="FF0000"/>
                </a:solidFill>
              </a:rPr>
              <a:t>Deuteronomio 4:13.</a:t>
            </a:r>
            <a:r>
              <a:rPr lang="es-CO" sz="2800" dirty="0"/>
              <a:t> </a:t>
            </a:r>
            <a:br>
              <a:rPr lang="es-CO" sz="2800" dirty="0"/>
            </a:br>
            <a:r>
              <a:rPr lang="es-CO" sz="2800" dirty="0">
                <a:solidFill>
                  <a:srgbClr val="002060"/>
                </a:solidFill>
              </a:rPr>
              <a:t>[Jehová] os declaró Su pacto, el cual os mandó poner por obra: los Diez Mandamientos. Y los escribió en dos tablas de piedra. </a:t>
            </a:r>
          </a:p>
        </p:txBody>
      </p:sp>
    </p:spTree>
    <p:extLst>
      <p:ext uri="{BB962C8B-B14F-4D97-AF65-F5344CB8AC3E}">
        <p14:creationId xmlns:p14="http://schemas.microsoft.com/office/powerpoint/2010/main" val="5375473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2088232"/>
          </a:xfrm>
          <a:blipFill>
            <a:blip r:embed="rId2"/>
            <a:tile tx="0" ty="0" sx="100000" sy="100000" flip="none" algn="tl"/>
          </a:blipFill>
        </p:spPr>
        <p:txBody>
          <a:bodyPr>
            <a:normAutofit/>
          </a:bodyPr>
          <a:lstStyle/>
          <a:p>
            <a:pPr marL="0" indent="0" algn="ctr">
              <a:buNone/>
            </a:pPr>
            <a:r>
              <a:rPr lang="es-CO" dirty="0" smtClean="0">
                <a:solidFill>
                  <a:srgbClr val="FF0000"/>
                </a:solidFill>
              </a:rPr>
              <a:t>Éxodo </a:t>
            </a:r>
            <a:r>
              <a:rPr lang="es-CO" dirty="0">
                <a:solidFill>
                  <a:srgbClr val="FF0000"/>
                </a:solidFill>
              </a:rPr>
              <a:t>31:18</a:t>
            </a:r>
            <a:r>
              <a:rPr lang="es-CO" dirty="0"/>
              <a:t> </a:t>
            </a:r>
            <a:r>
              <a:rPr lang="es-CO" dirty="0" smtClean="0"/>
              <a:t>. </a:t>
            </a:r>
            <a:r>
              <a:rPr lang="es-CO" i="1" dirty="0" smtClean="0">
                <a:solidFill>
                  <a:srgbClr val="0070C0"/>
                </a:solidFill>
              </a:rPr>
              <a:t>Y </a:t>
            </a:r>
            <a:r>
              <a:rPr lang="es-CO" i="1" dirty="0">
                <a:solidFill>
                  <a:srgbClr val="0070C0"/>
                </a:solidFill>
              </a:rPr>
              <a:t>cuando [Jehová] acabó de hablar con él en el monte Sinaí, dio a Moisés dos tablas del testimonio, tablas de piedra </a:t>
            </a:r>
            <a:r>
              <a:rPr lang="es-CO" i="1" u="sng" dirty="0">
                <a:solidFill>
                  <a:srgbClr val="0070C0"/>
                </a:solidFill>
              </a:rPr>
              <a:t>escritas con el dedo de Dios. </a:t>
            </a:r>
            <a:endParaRPr lang="es-CO" i="1" u="sng" dirty="0" smtClean="0">
              <a:solidFill>
                <a:srgbClr val="0070C0"/>
              </a:solidFill>
            </a:endParaRPr>
          </a:p>
        </p:txBody>
      </p:sp>
      <p:sp>
        <p:nvSpPr>
          <p:cNvPr id="4" name="3 Rectángulo"/>
          <p:cNvSpPr/>
          <p:nvPr/>
        </p:nvSpPr>
        <p:spPr>
          <a:xfrm>
            <a:off x="107505" y="2622175"/>
            <a:ext cx="5832648" cy="4401205"/>
          </a:xfrm>
          <a:prstGeom prst="rect">
            <a:avLst/>
          </a:prstGeom>
          <a:blipFill>
            <a:blip r:embed="rId3"/>
            <a:tile tx="0" ty="0" sx="100000" sy="100000" flip="none" algn="tl"/>
          </a:blipFill>
        </p:spPr>
        <p:txBody>
          <a:bodyPr wrap="square">
            <a:spAutoFit/>
          </a:bodyPr>
          <a:lstStyle/>
          <a:p>
            <a:pPr algn="ctr"/>
            <a:r>
              <a:rPr lang="es-CO" sz="2800" dirty="0"/>
              <a:t>Los Diez Mandamientos son de tanta importancia a los ojos de Dios, que decidió escribirlos Él mismo, con Su propio dedo. </a:t>
            </a:r>
            <a:r>
              <a:rPr lang="es-CO" sz="2800" dirty="0" smtClean="0"/>
              <a:t>De todo lo escrito en la Biblia, es lo único que escribió Dios mismo, Su Santa Ley.</a:t>
            </a:r>
          </a:p>
          <a:p>
            <a:pPr algn="ctr"/>
            <a:r>
              <a:rPr lang="es-CO" sz="2800" dirty="0" smtClean="0">
                <a:solidFill>
                  <a:srgbClr val="FF0000"/>
                </a:solidFill>
              </a:rPr>
              <a:t>Éxodo 32:16.</a:t>
            </a:r>
            <a:r>
              <a:rPr lang="es-CO" sz="2800" dirty="0"/>
              <a:t> </a:t>
            </a:r>
            <a:r>
              <a:rPr lang="es-CO" sz="2800" dirty="0" smtClean="0"/>
              <a:t>Las </a:t>
            </a:r>
            <a:r>
              <a:rPr lang="es-CO" sz="2800" dirty="0"/>
              <a:t>tablas eran obra de Dios, y la escritura era escritura de Dios, grabada sobre las tablas. </a:t>
            </a:r>
            <a:br>
              <a:rPr lang="es-CO" sz="2800" dirty="0"/>
            </a:br>
            <a:endParaRPr lang="es-CO" sz="2800" dirty="0"/>
          </a:p>
        </p:txBody>
      </p:sp>
      <p:pic>
        <p:nvPicPr>
          <p:cNvPr id="8194" name="Picture 2" descr="http://t2.gstatic.com/images?q=tbn:ANd9GcSRXFKR088a8pkzpGOAAUdWqLE2owSLS0fkNPuXEP_yovJpN3g1k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0153" y="2622175"/>
            <a:ext cx="3024335" cy="39703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3158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4">
                                            <p:txEl>
                                              <p:pRg st="0" end="0"/>
                                            </p:txEl>
                                          </p:spTgt>
                                        </p:tgtEl>
                                        <p:attrNameLst>
                                          <p:attrName>style.visibility</p:attrName>
                                        </p:attrNameLst>
                                      </p:cBhvr>
                                      <p:to>
                                        <p:strVal val="visible"/>
                                      </p:to>
                                    </p:set>
                                    <p:animEffect transition="in" filter="wheel(1)">
                                      <p:cBhvr>
                                        <p:cTn id="25" dur="2000"/>
                                        <p:tgtEl>
                                          <p:spTgt spid="4">
                                            <p:txEl>
                                              <p:pRg st="0" end="0"/>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1" presetClass="entr" presetSubtype="1" fill="hold" nodeType="clickEffect">
                                  <p:stCondLst>
                                    <p:cond delay="0"/>
                                  </p:stCondLst>
                                  <p:childTnLst>
                                    <p:set>
                                      <p:cBhvr>
                                        <p:cTn id="29" dur="1" fill="hold">
                                          <p:stCondLst>
                                            <p:cond delay="0"/>
                                          </p:stCondLst>
                                        </p:cTn>
                                        <p:tgtEl>
                                          <p:spTgt spid="4">
                                            <p:txEl>
                                              <p:pRg st="1" end="1"/>
                                            </p:txEl>
                                          </p:spTgt>
                                        </p:tgtEl>
                                        <p:attrNameLst>
                                          <p:attrName>style.visibility</p:attrName>
                                        </p:attrNameLst>
                                      </p:cBhvr>
                                      <p:to>
                                        <p:strVal val="visible"/>
                                      </p:to>
                                    </p:set>
                                    <p:animEffect transition="in" filter="wheel(1)">
                                      <p:cBhvr>
                                        <p:cTn id="30" dur="20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8568952" cy="6264696"/>
          </a:xfrm>
          <a:blipFill>
            <a:blip r:embed="rId2"/>
            <a:tile tx="0" ty="0" sx="100000" sy="100000" flip="none" algn="tl"/>
          </a:blipFill>
        </p:spPr>
        <p:txBody>
          <a:bodyPr>
            <a:normAutofit fontScale="92500" lnSpcReduction="20000"/>
          </a:bodyPr>
          <a:lstStyle/>
          <a:p>
            <a:pPr marL="0" indent="0">
              <a:buNone/>
            </a:pPr>
            <a:r>
              <a:rPr lang="es-CO" dirty="0" smtClean="0">
                <a:solidFill>
                  <a:srgbClr val="FF0000"/>
                </a:solidFill>
              </a:rPr>
              <a:t>Éxodo 20:1,2</a:t>
            </a:r>
            <a:r>
              <a:rPr lang="es-CO" dirty="0" smtClean="0"/>
              <a:t>.</a:t>
            </a:r>
            <a:r>
              <a:rPr lang="es-CO" dirty="0"/>
              <a:t> </a:t>
            </a:r>
            <a:r>
              <a:rPr lang="es-CO" dirty="0" smtClean="0"/>
              <a:t>Y </a:t>
            </a:r>
            <a:r>
              <a:rPr lang="es-CO" dirty="0"/>
              <a:t>Dios habló todas estas palabras, diciendo:</a:t>
            </a:r>
          </a:p>
          <a:p>
            <a:pPr marL="0" indent="0">
              <a:buNone/>
            </a:pPr>
            <a:endParaRPr lang="es-CO" dirty="0" smtClean="0"/>
          </a:p>
          <a:p>
            <a:pPr marL="0" indent="0" algn="ctr">
              <a:buNone/>
            </a:pPr>
            <a:r>
              <a:rPr lang="es-CO" dirty="0" smtClean="0"/>
              <a:t>«</a:t>
            </a:r>
            <a:r>
              <a:rPr lang="es-CO" i="1" dirty="0">
                <a:solidFill>
                  <a:srgbClr val="0070C0"/>
                </a:solidFill>
              </a:rPr>
              <a:t>Yo soy Jehová tu Dios que te saqué de la tierra de Egipto, de la casa de esclavitud.</a:t>
            </a:r>
            <a:r>
              <a:rPr lang="es-CO" dirty="0"/>
              <a:t>» </a:t>
            </a:r>
            <a:endParaRPr lang="es-CO" dirty="0" smtClean="0"/>
          </a:p>
          <a:p>
            <a:pPr marL="0" indent="0">
              <a:buNone/>
            </a:pPr>
            <a:endParaRPr lang="es-CO" dirty="0"/>
          </a:p>
          <a:p>
            <a:pPr marL="0" indent="0" algn="ctr">
              <a:buNone/>
            </a:pPr>
            <a:r>
              <a:rPr lang="es-CO" dirty="0" smtClean="0"/>
              <a:t>Así comienza, digamos la introducción, al </a:t>
            </a:r>
            <a:r>
              <a:rPr lang="es-CO" dirty="0"/>
              <a:t>texto de la L</a:t>
            </a:r>
            <a:r>
              <a:rPr lang="es-CO" dirty="0" smtClean="0"/>
              <a:t>ey. Veamos </a:t>
            </a:r>
            <a:r>
              <a:rPr lang="es-CO" dirty="0"/>
              <a:t>cuál es el contenido de cada uno de los Diez Mandamientos. </a:t>
            </a:r>
          </a:p>
          <a:p>
            <a:pPr marL="0" indent="0" algn="ctr">
              <a:buNone/>
            </a:pPr>
            <a:endParaRPr lang="es-CO" b="1" u="sng" dirty="0"/>
          </a:p>
          <a:p>
            <a:pPr marL="0" indent="0" algn="ctr">
              <a:buNone/>
            </a:pPr>
            <a:r>
              <a:rPr lang="es-CO" sz="3500" b="1" u="sng" dirty="0" smtClean="0"/>
              <a:t>Primer Mandamiento:</a:t>
            </a:r>
            <a:r>
              <a:rPr lang="es-CO" sz="3500" b="1" dirty="0" smtClean="0">
                <a:solidFill>
                  <a:srgbClr val="FF0000"/>
                </a:solidFill>
              </a:rPr>
              <a:t> </a:t>
            </a:r>
            <a:r>
              <a:rPr lang="es-CO" b="1" dirty="0" smtClean="0">
                <a:solidFill>
                  <a:srgbClr val="FF0000"/>
                </a:solidFill>
              </a:rPr>
              <a:t>Éxodo</a:t>
            </a:r>
            <a:r>
              <a:rPr lang="es-CO" dirty="0" smtClean="0">
                <a:solidFill>
                  <a:srgbClr val="FF0000"/>
                </a:solidFill>
              </a:rPr>
              <a:t> 20:3</a:t>
            </a:r>
            <a:r>
              <a:rPr lang="es-CO" dirty="0" smtClean="0"/>
              <a:t>.</a:t>
            </a:r>
          </a:p>
          <a:p>
            <a:pPr marL="0" indent="0" algn="ctr">
              <a:buNone/>
            </a:pPr>
            <a:r>
              <a:rPr lang="es-CO" dirty="0" smtClean="0"/>
              <a:t> «</a:t>
            </a:r>
            <a:r>
              <a:rPr lang="es-CO" i="1" dirty="0" smtClean="0">
                <a:solidFill>
                  <a:srgbClr val="0070C0"/>
                </a:solidFill>
              </a:rPr>
              <a:t>NO TENDRÁS OTROS DIOSES DELANTE DE MÍ</a:t>
            </a:r>
            <a:r>
              <a:rPr lang="es-CO" dirty="0" smtClean="0"/>
              <a:t>»</a:t>
            </a:r>
          </a:p>
          <a:p>
            <a:pPr marL="0" indent="0" algn="ctr">
              <a:buNone/>
            </a:pPr>
            <a:r>
              <a:rPr lang="es-CO" dirty="0" smtClean="0"/>
              <a:t>El </a:t>
            </a:r>
            <a:r>
              <a:rPr lang="es-CO" dirty="0"/>
              <a:t>primer mandamiento nos asegura que existe </a:t>
            </a:r>
            <a:r>
              <a:rPr lang="es-CO" dirty="0" smtClean="0"/>
              <a:t>solamente </a:t>
            </a:r>
            <a:r>
              <a:rPr lang="es-CO" dirty="0"/>
              <a:t>un Dios: el Señor, Jehová, autor de la </a:t>
            </a:r>
            <a:r>
              <a:rPr lang="es-CO" dirty="0" smtClean="0"/>
              <a:t>Ley</a:t>
            </a:r>
            <a:r>
              <a:rPr lang="es-CO" dirty="0"/>
              <a:t>.</a:t>
            </a:r>
          </a:p>
          <a:p>
            <a:pPr marL="0" indent="0" algn="ctr">
              <a:buNone/>
            </a:pPr>
            <a:endParaRPr lang="es-CO" dirty="0"/>
          </a:p>
        </p:txBody>
      </p:sp>
    </p:spTree>
    <p:extLst>
      <p:ext uri="{BB962C8B-B14F-4D97-AF65-F5344CB8AC3E}">
        <p14:creationId xmlns:p14="http://schemas.microsoft.com/office/powerpoint/2010/main" val="192576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wipe(down)">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anim calcmode="lin" valueType="num">
                                      <p:cBhvr>
                                        <p:cTn id="27"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29" dur="500"/>
                                        <p:tgtEl>
                                          <p:spTgt spid="3">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3">
                                            <p:txEl>
                                              <p:pRg st="7" end="7"/>
                                            </p:txEl>
                                          </p:spTgt>
                                        </p:tgtEl>
                                        <p:attrNameLst>
                                          <p:attrName>style.visibility</p:attrName>
                                        </p:attrNameLst>
                                      </p:cBhvr>
                                      <p:to>
                                        <p:strVal val="visible"/>
                                      </p:to>
                                    </p:set>
                                    <p:anim calcmode="lin" valueType="num">
                                      <p:cBhvr>
                                        <p:cTn id="34" dur="500" fill="hold"/>
                                        <p:tgtEl>
                                          <p:spTgt spid="3">
                                            <p:txEl>
                                              <p:pRg st="7" end="7"/>
                                            </p:txEl>
                                          </p:spTgt>
                                        </p:tgtEl>
                                        <p:attrNameLst>
                                          <p:attrName>ppt_w</p:attrName>
                                        </p:attrNameLst>
                                      </p:cBhvr>
                                      <p:tavLst>
                                        <p:tav tm="0">
                                          <p:val>
                                            <p:fltVal val="0"/>
                                          </p:val>
                                        </p:tav>
                                        <p:tav tm="100000">
                                          <p:val>
                                            <p:strVal val="#ppt_w"/>
                                          </p:val>
                                        </p:tav>
                                      </p:tavLst>
                                    </p:anim>
                                    <p:anim calcmode="lin" valueType="num">
                                      <p:cBhvr>
                                        <p:cTn id="35" dur="5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36" dur="500"/>
                                        <p:tgtEl>
                                          <p:spTgt spid="3">
                                            <p:txEl>
                                              <p:pRg st="7" end="7"/>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3">
                                            <p:txEl>
                                              <p:pRg st="8" end="8"/>
                                            </p:txEl>
                                          </p:spTgt>
                                        </p:tgtEl>
                                        <p:attrNameLst>
                                          <p:attrName>style.visibility</p:attrName>
                                        </p:attrNameLst>
                                      </p:cBhvr>
                                      <p:to>
                                        <p:strVal val="visible"/>
                                      </p:to>
                                    </p:set>
                                    <p:anim calcmode="lin" valueType="num">
                                      <p:cBhvr>
                                        <p:cTn id="41"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42"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4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160240"/>
          </a:xfrm>
          <a:blipFill>
            <a:blip r:embed="rId2"/>
            <a:tile tx="0" ty="0" sx="100000" sy="100000" flip="none" algn="tl"/>
          </a:blipFill>
        </p:spPr>
        <p:txBody>
          <a:bodyPr>
            <a:normAutofit/>
          </a:bodyPr>
          <a:lstStyle/>
          <a:p>
            <a:pPr marL="0" indent="0" algn="ctr">
              <a:buNone/>
            </a:pPr>
            <a:r>
              <a:rPr lang="es-CO" dirty="0" smtClean="0"/>
              <a:t>Cualquier </a:t>
            </a:r>
            <a:r>
              <a:rPr lang="es-CO" dirty="0"/>
              <a:t>otra adoración a otro que no sea </a:t>
            </a:r>
            <a:r>
              <a:rPr lang="es-CO" dirty="0" smtClean="0"/>
              <a:t>el Creador, </a:t>
            </a:r>
            <a:r>
              <a:rPr lang="es-CO" dirty="0"/>
              <a:t>es ofrecida a Satanás, «</a:t>
            </a:r>
            <a:r>
              <a:rPr lang="es-CO" i="1" dirty="0">
                <a:solidFill>
                  <a:srgbClr val="0070C0"/>
                </a:solidFill>
              </a:rPr>
              <a:t>el dios de </a:t>
            </a:r>
            <a:r>
              <a:rPr lang="es-CO" i="1" dirty="0" smtClean="0">
                <a:solidFill>
                  <a:srgbClr val="0070C0"/>
                </a:solidFill>
              </a:rPr>
              <a:t>este siglo</a:t>
            </a:r>
            <a:r>
              <a:rPr lang="es-CO" dirty="0" smtClean="0"/>
              <a:t>» </a:t>
            </a:r>
            <a:r>
              <a:rPr lang="es-CO" dirty="0">
                <a:solidFill>
                  <a:srgbClr val="FF0000"/>
                </a:solidFill>
              </a:rPr>
              <a:t>(2 Corintios 4:4)</a:t>
            </a:r>
            <a:r>
              <a:rPr lang="es-CO" dirty="0"/>
              <a:t>, el único otro poder espiritual que está trabajando aquí abajo. </a:t>
            </a:r>
            <a:endParaRPr lang="es-CO" dirty="0" smtClean="0"/>
          </a:p>
        </p:txBody>
      </p:sp>
      <p:sp>
        <p:nvSpPr>
          <p:cNvPr id="4" name="3 Rectángulo"/>
          <p:cNvSpPr/>
          <p:nvPr/>
        </p:nvSpPr>
        <p:spPr>
          <a:xfrm>
            <a:off x="179512" y="2798525"/>
            <a:ext cx="5040560" cy="4031873"/>
          </a:xfrm>
          <a:prstGeom prst="rect">
            <a:avLst/>
          </a:prstGeom>
          <a:blipFill>
            <a:blip r:embed="rId3"/>
            <a:tile tx="0" ty="0" sx="100000" sy="100000" flip="none" algn="tl"/>
          </a:blipFill>
        </p:spPr>
        <p:txBody>
          <a:bodyPr wrap="square">
            <a:spAutoFit/>
          </a:bodyPr>
          <a:lstStyle/>
          <a:p>
            <a:pPr algn="ctr"/>
            <a:r>
              <a:rPr lang="es-CO" sz="3200" dirty="0">
                <a:solidFill>
                  <a:srgbClr val="FF0000"/>
                </a:solidFill>
              </a:rPr>
              <a:t>Mateo 6:24.</a:t>
            </a:r>
            <a:r>
              <a:rPr lang="es-CO" sz="3200" dirty="0"/>
              <a:t> »Nadie puede servir a dos señores; porque aborrecerá al uno y amará al otro, o se dedicará al uno y menospreciará al otro. No podéis servir a Dios y a las riquezas». </a:t>
            </a:r>
            <a:br>
              <a:rPr lang="es-CO" sz="3200" dirty="0"/>
            </a:br>
            <a:endParaRPr lang="es-CO" sz="3200" dirty="0"/>
          </a:p>
        </p:txBody>
      </p:sp>
      <p:pic>
        <p:nvPicPr>
          <p:cNvPr id="10242" name="Picture 2" descr="http://ts4.mm.bing.net/images/thumbnail.aspx?q=4620436334446423&amp;id=e381c31a913ae2b0c38654d6fe6d7f6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20671" y="2824457"/>
            <a:ext cx="1727593" cy="1745501"/>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4.bp.blogspot.com/-yVSP9r5lfRM/T0aH_OWRPvI/AAAAAAAAA9s/Rl-7XgzMAuM/s1600/Worship_of_Mary.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20072" y="4645995"/>
            <a:ext cx="3779313" cy="2119546"/>
          </a:xfrm>
          <a:prstGeom prst="rect">
            <a:avLst/>
          </a:prstGeom>
          <a:noFill/>
          <a:extLst>
            <a:ext uri="{909E8E84-426E-40DD-AFC4-6F175D3DCCD1}">
              <a14:hiddenFill xmlns:a14="http://schemas.microsoft.com/office/drawing/2010/main">
                <a:solidFill>
                  <a:srgbClr val="FFFFFF"/>
                </a:solidFill>
              </a14:hiddenFill>
            </a:ext>
          </a:extLst>
        </p:spPr>
      </p:pic>
      <p:sp>
        <p:nvSpPr>
          <p:cNvPr id="5" name="4 Menos"/>
          <p:cNvSpPr/>
          <p:nvPr/>
        </p:nvSpPr>
        <p:spPr>
          <a:xfrm rot="19392646">
            <a:off x="6585252" y="5499904"/>
            <a:ext cx="2985455" cy="328341"/>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rgbClr val="FF0000"/>
              </a:solidFill>
            </a:endParaRPr>
          </a:p>
        </p:txBody>
      </p:sp>
      <p:sp>
        <p:nvSpPr>
          <p:cNvPr id="6" name="5 Menos"/>
          <p:cNvSpPr/>
          <p:nvPr/>
        </p:nvSpPr>
        <p:spPr>
          <a:xfrm rot="13559917">
            <a:off x="6597061" y="5466056"/>
            <a:ext cx="3130672" cy="352364"/>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7" name="6 Rectángulo"/>
          <p:cNvSpPr/>
          <p:nvPr/>
        </p:nvSpPr>
        <p:spPr>
          <a:xfrm>
            <a:off x="6948265" y="2868391"/>
            <a:ext cx="2051720" cy="1384995"/>
          </a:xfrm>
          <a:prstGeom prst="rect">
            <a:avLst/>
          </a:prstGeom>
        </p:spPr>
        <p:txBody>
          <a:bodyPr wrap="square">
            <a:spAutoFit/>
          </a:bodyPr>
          <a:lstStyle/>
          <a:p>
            <a:pPr algn="ctr"/>
            <a:r>
              <a:rPr lang="es-CO" sz="2800" b="1" dirty="0">
                <a:solidFill>
                  <a:srgbClr val="FF0000"/>
                </a:solidFill>
              </a:rPr>
              <a:t>Lea Juan 1:1-3; </a:t>
            </a:r>
            <a:r>
              <a:rPr lang="es-CO" sz="2800" b="1" dirty="0" smtClean="0">
                <a:solidFill>
                  <a:srgbClr val="FF0000"/>
                </a:solidFill>
              </a:rPr>
              <a:t>14 </a:t>
            </a:r>
          </a:p>
          <a:p>
            <a:pPr algn="ctr"/>
            <a:r>
              <a:rPr lang="es-CO" sz="2800" b="1" dirty="0" smtClean="0">
                <a:solidFill>
                  <a:srgbClr val="FF0000"/>
                </a:solidFill>
              </a:rPr>
              <a:t>y Apoc.14:7.</a:t>
            </a:r>
            <a:endParaRPr lang="es-CO" sz="2800" b="1" dirty="0">
              <a:solidFill>
                <a:srgbClr val="FF0000"/>
              </a:solidFill>
            </a:endParaRPr>
          </a:p>
        </p:txBody>
      </p:sp>
    </p:spTree>
    <p:extLst>
      <p:ext uri="{BB962C8B-B14F-4D97-AF65-F5344CB8AC3E}">
        <p14:creationId xmlns:p14="http://schemas.microsoft.com/office/powerpoint/2010/main" val="1157024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0242"/>
                                        </p:tgtEl>
                                        <p:attrNameLst>
                                          <p:attrName>style.visibility</p:attrName>
                                        </p:attrNameLst>
                                      </p:cBhvr>
                                      <p:to>
                                        <p:strVal val="visible"/>
                                      </p:to>
                                    </p:set>
                                    <p:anim calcmode="lin" valueType="num">
                                      <p:cBhvr>
                                        <p:cTn id="15" dur="1000" fill="hold"/>
                                        <p:tgtEl>
                                          <p:spTgt spid="10242"/>
                                        </p:tgtEl>
                                        <p:attrNameLst>
                                          <p:attrName>ppt_w</p:attrName>
                                        </p:attrNameLst>
                                      </p:cBhvr>
                                      <p:tavLst>
                                        <p:tav tm="0">
                                          <p:val>
                                            <p:fltVal val="0"/>
                                          </p:val>
                                        </p:tav>
                                        <p:tav tm="100000">
                                          <p:val>
                                            <p:strVal val="#ppt_w"/>
                                          </p:val>
                                        </p:tav>
                                      </p:tavLst>
                                    </p:anim>
                                    <p:anim calcmode="lin" valueType="num">
                                      <p:cBhvr>
                                        <p:cTn id="16" dur="1000" fill="hold"/>
                                        <p:tgtEl>
                                          <p:spTgt spid="10242"/>
                                        </p:tgtEl>
                                        <p:attrNameLst>
                                          <p:attrName>ppt_h</p:attrName>
                                        </p:attrNameLst>
                                      </p:cBhvr>
                                      <p:tavLst>
                                        <p:tav tm="0">
                                          <p:val>
                                            <p:fltVal val="0"/>
                                          </p:val>
                                        </p:tav>
                                        <p:tav tm="100000">
                                          <p:val>
                                            <p:strVal val="#ppt_h"/>
                                          </p:val>
                                        </p:tav>
                                      </p:tavLst>
                                    </p:anim>
                                    <p:anim calcmode="lin" valueType="num">
                                      <p:cBhvr>
                                        <p:cTn id="17" dur="1000" fill="hold"/>
                                        <p:tgtEl>
                                          <p:spTgt spid="10242"/>
                                        </p:tgtEl>
                                        <p:attrNameLst>
                                          <p:attrName>style.rotation</p:attrName>
                                        </p:attrNameLst>
                                      </p:cBhvr>
                                      <p:tavLst>
                                        <p:tav tm="0">
                                          <p:val>
                                            <p:fltVal val="90"/>
                                          </p:val>
                                        </p:tav>
                                        <p:tav tm="100000">
                                          <p:val>
                                            <p:fltVal val="0"/>
                                          </p:val>
                                        </p:tav>
                                      </p:tavLst>
                                    </p:anim>
                                    <p:animEffect transition="in" filter="fade">
                                      <p:cBhvr>
                                        <p:cTn id="18" dur="1000"/>
                                        <p:tgtEl>
                                          <p:spTgt spid="10242"/>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10244"/>
                                        </p:tgtEl>
                                        <p:attrNameLst>
                                          <p:attrName>style.visibility</p:attrName>
                                        </p:attrNameLst>
                                      </p:cBhvr>
                                      <p:to>
                                        <p:strVal val="visible"/>
                                      </p:to>
                                    </p:set>
                                    <p:anim calcmode="lin" valueType="num">
                                      <p:cBhvr>
                                        <p:cTn id="23" dur="1000" fill="hold"/>
                                        <p:tgtEl>
                                          <p:spTgt spid="10244"/>
                                        </p:tgtEl>
                                        <p:attrNameLst>
                                          <p:attrName>ppt_w</p:attrName>
                                        </p:attrNameLst>
                                      </p:cBhvr>
                                      <p:tavLst>
                                        <p:tav tm="0">
                                          <p:val>
                                            <p:fltVal val="0"/>
                                          </p:val>
                                        </p:tav>
                                        <p:tav tm="100000">
                                          <p:val>
                                            <p:strVal val="#ppt_w"/>
                                          </p:val>
                                        </p:tav>
                                      </p:tavLst>
                                    </p:anim>
                                    <p:anim calcmode="lin" valueType="num">
                                      <p:cBhvr>
                                        <p:cTn id="24" dur="1000" fill="hold"/>
                                        <p:tgtEl>
                                          <p:spTgt spid="10244"/>
                                        </p:tgtEl>
                                        <p:attrNameLst>
                                          <p:attrName>ppt_h</p:attrName>
                                        </p:attrNameLst>
                                      </p:cBhvr>
                                      <p:tavLst>
                                        <p:tav tm="0">
                                          <p:val>
                                            <p:fltVal val="0"/>
                                          </p:val>
                                        </p:tav>
                                        <p:tav tm="100000">
                                          <p:val>
                                            <p:strVal val="#ppt_h"/>
                                          </p:val>
                                        </p:tav>
                                      </p:tavLst>
                                    </p:anim>
                                    <p:anim calcmode="lin" valueType="num">
                                      <p:cBhvr>
                                        <p:cTn id="25" dur="1000" fill="hold"/>
                                        <p:tgtEl>
                                          <p:spTgt spid="10244"/>
                                        </p:tgtEl>
                                        <p:attrNameLst>
                                          <p:attrName>style.rotation</p:attrName>
                                        </p:attrNameLst>
                                      </p:cBhvr>
                                      <p:tavLst>
                                        <p:tav tm="0">
                                          <p:val>
                                            <p:fltVal val="90"/>
                                          </p:val>
                                        </p:tav>
                                        <p:tav tm="100000">
                                          <p:val>
                                            <p:fltVal val="0"/>
                                          </p:val>
                                        </p:tav>
                                      </p:tavLst>
                                    </p:anim>
                                    <p:animEffect transition="in" filter="fade">
                                      <p:cBhvr>
                                        <p:cTn id="26" dur="1000"/>
                                        <p:tgtEl>
                                          <p:spTgt spid="10244"/>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1000" fill="hold"/>
                                        <p:tgtEl>
                                          <p:spTgt spid="5"/>
                                        </p:tgtEl>
                                        <p:attrNameLst>
                                          <p:attrName>ppt_w</p:attrName>
                                        </p:attrNameLst>
                                      </p:cBhvr>
                                      <p:tavLst>
                                        <p:tav tm="0">
                                          <p:val>
                                            <p:fltVal val="0"/>
                                          </p:val>
                                        </p:tav>
                                        <p:tav tm="100000">
                                          <p:val>
                                            <p:strVal val="#ppt_w"/>
                                          </p:val>
                                        </p:tav>
                                      </p:tavLst>
                                    </p:anim>
                                    <p:anim calcmode="lin" valueType="num">
                                      <p:cBhvr>
                                        <p:cTn id="32" dur="1000" fill="hold"/>
                                        <p:tgtEl>
                                          <p:spTgt spid="5"/>
                                        </p:tgtEl>
                                        <p:attrNameLst>
                                          <p:attrName>ppt_h</p:attrName>
                                        </p:attrNameLst>
                                      </p:cBhvr>
                                      <p:tavLst>
                                        <p:tav tm="0">
                                          <p:val>
                                            <p:fltVal val="0"/>
                                          </p:val>
                                        </p:tav>
                                        <p:tav tm="100000">
                                          <p:val>
                                            <p:strVal val="#ppt_h"/>
                                          </p:val>
                                        </p:tav>
                                      </p:tavLst>
                                    </p:anim>
                                    <p:anim calcmode="lin" valueType="num">
                                      <p:cBhvr>
                                        <p:cTn id="33" dur="1000" fill="hold"/>
                                        <p:tgtEl>
                                          <p:spTgt spid="5"/>
                                        </p:tgtEl>
                                        <p:attrNameLst>
                                          <p:attrName>style.rotation</p:attrName>
                                        </p:attrNameLst>
                                      </p:cBhvr>
                                      <p:tavLst>
                                        <p:tav tm="0">
                                          <p:val>
                                            <p:fltVal val="90"/>
                                          </p:val>
                                        </p:tav>
                                        <p:tav tm="100000">
                                          <p:val>
                                            <p:fltVal val="0"/>
                                          </p:val>
                                        </p:tav>
                                      </p:tavLst>
                                    </p:anim>
                                    <p:animEffect transition="in" filter="fade">
                                      <p:cBhvr>
                                        <p:cTn id="34" dur="1000"/>
                                        <p:tgtEl>
                                          <p:spTgt spid="5"/>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 calcmode="lin" valueType="num">
                                      <p:cBhvr>
                                        <p:cTn id="41" dur="1000" fill="hold"/>
                                        <p:tgtEl>
                                          <p:spTgt spid="6"/>
                                        </p:tgtEl>
                                        <p:attrNameLst>
                                          <p:attrName>style.rotation</p:attrName>
                                        </p:attrNameLst>
                                      </p:cBhvr>
                                      <p:tavLst>
                                        <p:tav tm="0">
                                          <p:val>
                                            <p:fltVal val="90"/>
                                          </p:val>
                                        </p:tav>
                                        <p:tav tm="100000">
                                          <p:val>
                                            <p:fltVal val="0"/>
                                          </p:val>
                                        </p:tav>
                                      </p:tavLst>
                                    </p:anim>
                                    <p:animEffect transition="in" filter="fade">
                                      <p:cBhvr>
                                        <p:cTn id="42" dur="10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31" presetClass="entr" presetSubtype="0" fill="hold" grpId="0" nodeType="click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1000" fill="hold"/>
                                        <p:tgtEl>
                                          <p:spTgt spid="7"/>
                                        </p:tgtEl>
                                        <p:attrNameLst>
                                          <p:attrName>ppt_w</p:attrName>
                                        </p:attrNameLst>
                                      </p:cBhvr>
                                      <p:tavLst>
                                        <p:tav tm="0">
                                          <p:val>
                                            <p:fltVal val="0"/>
                                          </p:val>
                                        </p:tav>
                                        <p:tav tm="100000">
                                          <p:val>
                                            <p:strVal val="#ppt_w"/>
                                          </p:val>
                                        </p:tav>
                                      </p:tavLst>
                                    </p:anim>
                                    <p:anim calcmode="lin" valueType="num">
                                      <p:cBhvr>
                                        <p:cTn id="48" dur="1000" fill="hold"/>
                                        <p:tgtEl>
                                          <p:spTgt spid="7"/>
                                        </p:tgtEl>
                                        <p:attrNameLst>
                                          <p:attrName>ppt_h</p:attrName>
                                        </p:attrNameLst>
                                      </p:cBhvr>
                                      <p:tavLst>
                                        <p:tav tm="0">
                                          <p:val>
                                            <p:fltVal val="0"/>
                                          </p:val>
                                        </p:tav>
                                        <p:tav tm="100000">
                                          <p:val>
                                            <p:strVal val="#ppt_h"/>
                                          </p:val>
                                        </p:tav>
                                      </p:tavLst>
                                    </p:anim>
                                    <p:anim calcmode="lin" valueType="num">
                                      <p:cBhvr>
                                        <p:cTn id="49" dur="1000" fill="hold"/>
                                        <p:tgtEl>
                                          <p:spTgt spid="7"/>
                                        </p:tgtEl>
                                        <p:attrNameLst>
                                          <p:attrName>style.rotation</p:attrName>
                                        </p:attrNameLst>
                                      </p:cBhvr>
                                      <p:tavLst>
                                        <p:tav tm="0">
                                          <p:val>
                                            <p:fltVal val="90"/>
                                          </p:val>
                                        </p:tav>
                                        <p:tav tm="100000">
                                          <p:val>
                                            <p:fltVal val="0"/>
                                          </p:val>
                                        </p:tav>
                                      </p:tavLst>
                                    </p:anim>
                                    <p:animEffect transition="in" filter="fade">
                                      <p:cBhvr>
                                        <p:cTn id="5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blipFill>
            <a:blip r:embed="rId2"/>
            <a:tile tx="0" ty="0" sx="100000" sy="100000" flip="none" algn="tl"/>
          </a:blipFill>
        </p:spPr>
        <p:txBody>
          <a:bodyPr>
            <a:normAutofit fontScale="92500" lnSpcReduction="20000"/>
          </a:bodyPr>
          <a:lstStyle/>
          <a:p>
            <a:pPr marL="0" indent="0" algn="ctr">
              <a:buNone/>
            </a:pPr>
            <a:r>
              <a:rPr lang="es-CO" sz="3300" b="1" u="sng" dirty="0" smtClean="0"/>
              <a:t>Segundo </a:t>
            </a:r>
            <a:r>
              <a:rPr lang="es-CO" sz="3300" b="1" u="sng" dirty="0"/>
              <a:t>Mandamiento (parte I</a:t>
            </a:r>
            <a:r>
              <a:rPr lang="es-CO" sz="3300" b="1" u="sng" dirty="0" smtClean="0"/>
              <a:t>)</a:t>
            </a:r>
            <a:r>
              <a:rPr lang="es-CO" dirty="0" smtClean="0"/>
              <a:t>: </a:t>
            </a:r>
            <a:r>
              <a:rPr lang="es-CO" dirty="0" smtClean="0">
                <a:solidFill>
                  <a:srgbClr val="FF0000"/>
                </a:solidFill>
              </a:rPr>
              <a:t>Éxodo 20:4.</a:t>
            </a:r>
          </a:p>
          <a:p>
            <a:pPr marL="0" indent="0" algn="ctr">
              <a:buNone/>
            </a:pPr>
            <a:r>
              <a:rPr lang="es-CO" dirty="0" smtClean="0"/>
              <a:t> «</a:t>
            </a:r>
            <a:r>
              <a:rPr lang="es-CO" i="1" dirty="0" smtClean="0">
                <a:solidFill>
                  <a:srgbClr val="0070C0"/>
                </a:solidFill>
              </a:rPr>
              <a:t>No </a:t>
            </a:r>
            <a:r>
              <a:rPr lang="es-CO" i="1" dirty="0">
                <a:solidFill>
                  <a:srgbClr val="0070C0"/>
                </a:solidFill>
              </a:rPr>
              <a:t>te harás imagen, ni ninguna semejanza de lo que esté arriba en el cielo, ni abajo en la tierra, ni en las aguas debajo de la </a:t>
            </a:r>
            <a:r>
              <a:rPr lang="es-CO" i="1" dirty="0" smtClean="0">
                <a:solidFill>
                  <a:srgbClr val="0070C0"/>
                </a:solidFill>
              </a:rPr>
              <a:t>tierra</a:t>
            </a:r>
            <a:r>
              <a:rPr lang="es-CO" dirty="0" smtClean="0"/>
              <a:t>».</a:t>
            </a:r>
          </a:p>
          <a:p>
            <a:pPr marL="0" indent="0" algn="ctr">
              <a:buNone/>
            </a:pPr>
            <a:endParaRPr lang="es-CO" dirty="0" smtClean="0"/>
          </a:p>
          <a:p>
            <a:pPr marL="0" indent="0" algn="ctr">
              <a:buNone/>
            </a:pPr>
            <a:r>
              <a:rPr lang="es-CO" dirty="0" smtClean="0"/>
              <a:t>El </a:t>
            </a:r>
            <a:r>
              <a:rPr lang="es-CO" dirty="0"/>
              <a:t>segundo mandamiento </a:t>
            </a:r>
            <a:r>
              <a:rPr lang="es-CO" dirty="0" smtClean="0"/>
              <a:t>prohíbe </a:t>
            </a:r>
            <a:r>
              <a:rPr lang="es-CO" dirty="0"/>
              <a:t>terminantemente cualquier forma de idolatría, incluyendo la adoración de Dios en la forma de imágenes o estatuas.</a:t>
            </a:r>
          </a:p>
          <a:p>
            <a:pPr marL="0" indent="0" algn="ctr">
              <a:buNone/>
            </a:pPr>
            <a:r>
              <a:rPr lang="es-CO" dirty="0"/>
              <a:t>Dios desea que elevemos nuestros pensamientos directamente a Él, sin ninguna </a:t>
            </a:r>
            <a:r>
              <a:rPr lang="es-CO" dirty="0" smtClean="0"/>
              <a:t>imagen </a:t>
            </a:r>
            <a:r>
              <a:rPr lang="es-CO" dirty="0"/>
              <a:t>que sirva de </a:t>
            </a:r>
            <a:r>
              <a:rPr lang="es-CO" dirty="0" smtClean="0"/>
              <a:t>intermediaria o representación.</a:t>
            </a:r>
            <a:r>
              <a:rPr lang="es-CO" dirty="0"/>
              <a:t> </a:t>
            </a:r>
            <a:br>
              <a:rPr lang="es-CO" dirty="0"/>
            </a:br>
            <a:endParaRPr lang="es-CO" dirty="0" smtClean="0"/>
          </a:p>
          <a:p>
            <a:pPr marL="0" indent="0" algn="ctr">
              <a:buNone/>
            </a:pPr>
            <a:r>
              <a:rPr lang="es-CO" dirty="0" smtClean="0">
                <a:solidFill>
                  <a:srgbClr val="FF0000"/>
                </a:solidFill>
              </a:rPr>
              <a:t>1 </a:t>
            </a:r>
            <a:r>
              <a:rPr lang="es-CO" dirty="0">
                <a:solidFill>
                  <a:srgbClr val="FF0000"/>
                </a:solidFill>
              </a:rPr>
              <a:t>Juan </a:t>
            </a:r>
            <a:r>
              <a:rPr lang="es-CO" dirty="0" smtClean="0">
                <a:solidFill>
                  <a:srgbClr val="FF0000"/>
                </a:solidFill>
              </a:rPr>
              <a:t>5:21.</a:t>
            </a:r>
            <a:r>
              <a:rPr lang="es-CO" dirty="0"/>
              <a:t> </a:t>
            </a:r>
            <a:r>
              <a:rPr lang="es-CO" dirty="0" smtClean="0"/>
              <a:t> «</a:t>
            </a:r>
            <a:r>
              <a:rPr lang="es-CO" i="1" dirty="0" smtClean="0">
                <a:solidFill>
                  <a:srgbClr val="0070C0"/>
                </a:solidFill>
              </a:rPr>
              <a:t>Hijitos</a:t>
            </a:r>
            <a:r>
              <a:rPr lang="es-CO" i="1" dirty="0">
                <a:solidFill>
                  <a:srgbClr val="0070C0"/>
                </a:solidFill>
              </a:rPr>
              <a:t>, guardaos de los </a:t>
            </a:r>
            <a:r>
              <a:rPr lang="es-CO" i="1" dirty="0" smtClean="0">
                <a:solidFill>
                  <a:srgbClr val="0070C0"/>
                </a:solidFill>
              </a:rPr>
              <a:t>ídolos</a:t>
            </a:r>
            <a:r>
              <a:rPr lang="es-CO" dirty="0" smtClean="0"/>
              <a:t>».</a:t>
            </a:r>
            <a:r>
              <a:rPr lang="es-CO" dirty="0"/>
              <a:t> </a:t>
            </a:r>
            <a:br>
              <a:rPr lang="es-CO" dirty="0"/>
            </a:br>
            <a:endParaRPr lang="es-CO" dirty="0"/>
          </a:p>
        </p:txBody>
      </p:sp>
    </p:spTree>
    <p:extLst>
      <p:ext uri="{BB962C8B-B14F-4D97-AF65-F5344CB8AC3E}">
        <p14:creationId xmlns:p14="http://schemas.microsoft.com/office/powerpoint/2010/main" val="2796888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blipFill>
            <a:blip r:embed="rId2"/>
            <a:tile tx="0" ty="0" sx="100000" sy="100000" flip="none" algn="tl"/>
          </a:blipFill>
        </p:spPr>
        <p:txBody>
          <a:bodyPr>
            <a:normAutofit fontScale="77500" lnSpcReduction="20000"/>
          </a:bodyPr>
          <a:lstStyle/>
          <a:p>
            <a:pPr marL="0" indent="0">
              <a:buNone/>
            </a:pPr>
            <a:r>
              <a:rPr lang="es-CO" sz="4700" b="1" u="sng" dirty="0"/>
              <a:t>Segundo Mandamiento (parte II)</a:t>
            </a:r>
            <a:r>
              <a:rPr lang="es-CO" sz="3800" dirty="0"/>
              <a:t>:</a:t>
            </a:r>
            <a:r>
              <a:rPr lang="es-CO" sz="3800" dirty="0">
                <a:solidFill>
                  <a:srgbClr val="FF0000"/>
                </a:solidFill>
              </a:rPr>
              <a:t>Éxodo </a:t>
            </a:r>
            <a:r>
              <a:rPr lang="es-CO" sz="3800" dirty="0" smtClean="0">
                <a:solidFill>
                  <a:srgbClr val="FF0000"/>
                </a:solidFill>
              </a:rPr>
              <a:t>20:5,6</a:t>
            </a:r>
            <a:r>
              <a:rPr lang="es-CO" sz="3800" dirty="0">
                <a:solidFill>
                  <a:srgbClr val="FF0000"/>
                </a:solidFill>
              </a:rPr>
              <a:t/>
            </a:r>
            <a:br>
              <a:rPr lang="es-CO" sz="3800" dirty="0">
                <a:solidFill>
                  <a:srgbClr val="FF0000"/>
                </a:solidFill>
              </a:rPr>
            </a:br>
            <a:r>
              <a:rPr lang="es-CO" sz="3800" i="1" dirty="0" smtClean="0">
                <a:solidFill>
                  <a:srgbClr val="0070C0"/>
                </a:solidFill>
              </a:rPr>
              <a:t>«No </a:t>
            </a:r>
            <a:r>
              <a:rPr lang="es-CO" sz="3800" i="1" dirty="0">
                <a:solidFill>
                  <a:srgbClr val="0070C0"/>
                </a:solidFill>
              </a:rPr>
              <a:t>te inclinarás ante ellas ni les rendirás </a:t>
            </a:r>
            <a:r>
              <a:rPr lang="es-CO" sz="3800" i="1" dirty="0" smtClean="0">
                <a:solidFill>
                  <a:srgbClr val="0070C0"/>
                </a:solidFill>
              </a:rPr>
              <a:t>culto. Porque </a:t>
            </a:r>
            <a:r>
              <a:rPr lang="es-CO" sz="3800" i="1" dirty="0">
                <a:solidFill>
                  <a:srgbClr val="0070C0"/>
                </a:solidFill>
              </a:rPr>
              <a:t>Yo soy Jehová tu Dios, un Dios celoso que castigo la maldad de los padres sobre los hijos, sobre la tercera y sobre la cuarta generación de los que Me </a:t>
            </a:r>
            <a:r>
              <a:rPr lang="es-CO" sz="3800" i="1" dirty="0" smtClean="0">
                <a:solidFill>
                  <a:srgbClr val="0070C0"/>
                </a:solidFill>
              </a:rPr>
              <a:t>aborrecen. Pero </a:t>
            </a:r>
            <a:r>
              <a:rPr lang="es-CO" sz="3800" i="1" dirty="0">
                <a:solidFill>
                  <a:srgbClr val="0070C0"/>
                </a:solidFill>
              </a:rPr>
              <a:t>muestro misericordia por mil generaciones a los que Me aman y guardan Mis </a:t>
            </a:r>
            <a:r>
              <a:rPr lang="es-CO" sz="3800" i="1" dirty="0" smtClean="0">
                <a:solidFill>
                  <a:srgbClr val="0070C0"/>
                </a:solidFill>
              </a:rPr>
              <a:t>mandamientos». </a:t>
            </a:r>
          </a:p>
          <a:p>
            <a:endParaRPr lang="es-CO" sz="3800" dirty="0"/>
          </a:p>
          <a:p>
            <a:pPr marL="0" indent="0" algn="ctr">
              <a:buNone/>
            </a:pPr>
            <a:r>
              <a:rPr lang="es-CO" sz="3800" dirty="0" smtClean="0"/>
              <a:t>Notemos </a:t>
            </a:r>
            <a:r>
              <a:rPr lang="es-CO" sz="3800" dirty="0"/>
              <a:t>que, cualquier cosa que tome la prioridad sobre Dios en nuestra vida es también un ídolo: puede ser nuestro trabajo, nuestro dinero, nuestra familia, nuestros amigos, nuestros pasatiempos, </a:t>
            </a:r>
            <a:r>
              <a:rPr lang="es-CO" sz="3800" dirty="0" smtClean="0"/>
              <a:t>etc. Dios </a:t>
            </a:r>
            <a:r>
              <a:rPr lang="es-CO" sz="3800" dirty="0"/>
              <a:t>debe ser el primero por sobre todo y en todas las cosas. </a:t>
            </a:r>
            <a:endParaRPr lang="es-CO" dirty="0"/>
          </a:p>
        </p:txBody>
      </p:sp>
    </p:spTree>
    <p:extLst>
      <p:ext uri="{BB962C8B-B14F-4D97-AF65-F5344CB8AC3E}">
        <p14:creationId xmlns:p14="http://schemas.microsoft.com/office/powerpoint/2010/main" val="2028590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04656"/>
          </a:xfrm>
          <a:blipFill>
            <a:blip r:embed="rId2"/>
            <a:tile tx="0" ty="0" sx="100000" sy="100000" flip="none" algn="tl"/>
          </a:blipFill>
        </p:spPr>
        <p:txBody>
          <a:bodyPr>
            <a:normAutofit fontScale="92500" lnSpcReduction="10000"/>
          </a:bodyPr>
          <a:lstStyle/>
          <a:p>
            <a:pPr marL="0" indent="0" algn="ctr">
              <a:buNone/>
            </a:pPr>
            <a:r>
              <a:rPr lang="es-CO" sz="3500" b="1" u="sng" dirty="0"/>
              <a:t>Tercer Mandamiento</a:t>
            </a:r>
            <a:r>
              <a:rPr lang="es-CO" dirty="0" smtClean="0"/>
              <a:t>: </a:t>
            </a:r>
            <a:r>
              <a:rPr lang="es-CO" dirty="0" smtClean="0">
                <a:solidFill>
                  <a:srgbClr val="FF0000"/>
                </a:solidFill>
              </a:rPr>
              <a:t>Éxodo 20:7.</a:t>
            </a:r>
          </a:p>
          <a:p>
            <a:pPr marL="0" indent="0" algn="ctr">
              <a:buNone/>
            </a:pPr>
            <a:r>
              <a:rPr lang="es-CO" dirty="0" smtClean="0">
                <a:solidFill>
                  <a:srgbClr val="FF0000"/>
                </a:solidFill>
              </a:rPr>
              <a:t> </a:t>
            </a:r>
            <a:r>
              <a:rPr lang="es-CO" dirty="0" smtClean="0"/>
              <a:t>«</a:t>
            </a:r>
            <a:r>
              <a:rPr lang="es-CO" i="1" dirty="0" smtClean="0">
                <a:solidFill>
                  <a:srgbClr val="0070C0"/>
                </a:solidFill>
              </a:rPr>
              <a:t>No </a:t>
            </a:r>
            <a:r>
              <a:rPr lang="es-CO" i="1" dirty="0">
                <a:solidFill>
                  <a:srgbClr val="0070C0"/>
                </a:solidFill>
              </a:rPr>
              <a:t>tomarás en vano el nombre de Jehová tu Dios, porque Jehová no dará por inocente al que tome Su nombre en </a:t>
            </a:r>
            <a:r>
              <a:rPr lang="es-CO" i="1" dirty="0" smtClean="0">
                <a:solidFill>
                  <a:srgbClr val="0070C0"/>
                </a:solidFill>
              </a:rPr>
              <a:t>vano</a:t>
            </a:r>
            <a:r>
              <a:rPr lang="es-CO" dirty="0" smtClean="0"/>
              <a:t>». </a:t>
            </a:r>
          </a:p>
          <a:p>
            <a:pPr marL="0" indent="0" algn="ctr">
              <a:buNone/>
            </a:pPr>
            <a:r>
              <a:rPr lang="es-CO" dirty="0" smtClean="0"/>
              <a:t>El </a:t>
            </a:r>
            <a:r>
              <a:rPr lang="es-CO" dirty="0"/>
              <a:t>cristiano, cuando da un mal testimonio, también blasfema, tomando así el nombre de Dios en vano. </a:t>
            </a:r>
            <a:br>
              <a:rPr lang="es-CO" dirty="0"/>
            </a:br>
            <a:endParaRPr lang="es-CO" dirty="0" smtClean="0"/>
          </a:p>
          <a:p>
            <a:pPr marL="0" indent="0" algn="ctr">
              <a:buNone/>
            </a:pPr>
            <a:r>
              <a:rPr lang="es-CO" dirty="0" smtClean="0">
                <a:solidFill>
                  <a:srgbClr val="FF0000"/>
                </a:solidFill>
              </a:rPr>
              <a:t>Romanos 2:23,24.</a:t>
            </a:r>
            <a:r>
              <a:rPr lang="es-CO" dirty="0"/>
              <a:t> </a:t>
            </a:r>
            <a:r>
              <a:rPr lang="es-CO" dirty="0" smtClean="0"/>
              <a:t>»</a:t>
            </a:r>
            <a:r>
              <a:rPr lang="es-CO" i="1" dirty="0" smtClean="0">
                <a:solidFill>
                  <a:srgbClr val="0070C0"/>
                </a:solidFill>
              </a:rPr>
              <a:t>Tú </a:t>
            </a:r>
            <a:r>
              <a:rPr lang="es-CO" i="1" dirty="0">
                <a:solidFill>
                  <a:srgbClr val="0070C0"/>
                </a:solidFill>
              </a:rPr>
              <a:t>que te jactas en la ley, ¿deshonras a Dios con la infracción de la </a:t>
            </a:r>
            <a:r>
              <a:rPr lang="es-CO" i="1" dirty="0" smtClean="0">
                <a:solidFill>
                  <a:srgbClr val="0070C0"/>
                </a:solidFill>
              </a:rPr>
              <a:t>ley? Porque </a:t>
            </a:r>
            <a:r>
              <a:rPr lang="es-CO" i="1" dirty="0">
                <a:solidFill>
                  <a:srgbClr val="0070C0"/>
                </a:solidFill>
              </a:rPr>
              <a:t>como está escrito: «El nombre de Dios es blasfemado por causa de vosotros entre los gentiles</a:t>
            </a:r>
            <a:r>
              <a:rPr lang="es-CO" dirty="0"/>
              <a:t>.» </a:t>
            </a:r>
            <a:br>
              <a:rPr lang="es-CO" dirty="0"/>
            </a:br>
            <a:endParaRPr lang="es-CO" dirty="0"/>
          </a:p>
        </p:txBody>
      </p:sp>
    </p:spTree>
    <p:extLst>
      <p:ext uri="{BB962C8B-B14F-4D97-AF65-F5344CB8AC3E}">
        <p14:creationId xmlns:p14="http://schemas.microsoft.com/office/powerpoint/2010/main" val="166599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barn(inVertical)">
                                      <p:cBhvr>
                                        <p:cTn id="2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3744416"/>
          </a:xfrm>
        </p:spPr>
        <p:txBody>
          <a:bodyPr>
            <a:normAutofit fontScale="85000" lnSpcReduction="10000"/>
          </a:bodyPr>
          <a:lstStyle/>
          <a:p>
            <a:pPr marL="0" indent="0" algn="ctr">
              <a:buNone/>
            </a:pPr>
            <a:r>
              <a:rPr lang="es-CO" sz="4100" b="1" u="sng" dirty="0" smtClean="0"/>
              <a:t>Cuarto </a:t>
            </a:r>
            <a:r>
              <a:rPr lang="es-CO" sz="4100" b="1" u="sng" dirty="0"/>
              <a:t>Mandamiento (parte I)</a:t>
            </a:r>
            <a:r>
              <a:rPr lang="es-CO" dirty="0"/>
              <a:t>:</a:t>
            </a:r>
            <a:r>
              <a:rPr lang="es-CO" dirty="0">
                <a:solidFill>
                  <a:srgbClr val="FF0000"/>
                </a:solidFill>
              </a:rPr>
              <a:t>Éxodo </a:t>
            </a:r>
            <a:r>
              <a:rPr lang="es-CO" dirty="0" smtClean="0">
                <a:solidFill>
                  <a:srgbClr val="FF0000"/>
                </a:solidFill>
              </a:rPr>
              <a:t>20:8-10.</a:t>
            </a:r>
            <a:r>
              <a:rPr lang="es-CO" dirty="0">
                <a:solidFill>
                  <a:srgbClr val="FF0000"/>
                </a:solidFill>
              </a:rPr>
              <a:t/>
            </a:r>
            <a:br>
              <a:rPr lang="es-CO" dirty="0">
                <a:solidFill>
                  <a:srgbClr val="FF0000"/>
                </a:solidFill>
              </a:rPr>
            </a:br>
            <a:r>
              <a:rPr lang="es-CO" dirty="0">
                <a:solidFill>
                  <a:srgbClr val="FF0000"/>
                </a:solidFill>
              </a:rPr>
              <a:t> </a:t>
            </a:r>
            <a:r>
              <a:rPr lang="es-CO" dirty="0"/>
              <a:t/>
            </a:r>
            <a:br>
              <a:rPr lang="es-CO" dirty="0"/>
            </a:br>
            <a:r>
              <a:rPr lang="es-CO" dirty="0" smtClean="0"/>
              <a:t>«</a:t>
            </a:r>
            <a:r>
              <a:rPr lang="es-CO" i="1" dirty="0" smtClean="0">
                <a:solidFill>
                  <a:srgbClr val="0070C0"/>
                </a:solidFill>
              </a:rPr>
              <a:t>Acuérdate </a:t>
            </a:r>
            <a:r>
              <a:rPr lang="es-CO" i="1" dirty="0">
                <a:solidFill>
                  <a:srgbClr val="0070C0"/>
                </a:solidFill>
              </a:rPr>
              <a:t>del día del Sábado para </a:t>
            </a:r>
            <a:r>
              <a:rPr lang="es-CO" i="1" dirty="0" smtClean="0">
                <a:solidFill>
                  <a:srgbClr val="0070C0"/>
                </a:solidFill>
              </a:rPr>
              <a:t>santificarlo. Seis </a:t>
            </a:r>
            <a:r>
              <a:rPr lang="es-CO" i="1" dirty="0">
                <a:solidFill>
                  <a:srgbClr val="0070C0"/>
                </a:solidFill>
              </a:rPr>
              <a:t>días trabajarás y harás toda tu obra, pero el séptimo día será Sábado para Jehová tu </a:t>
            </a:r>
            <a:r>
              <a:rPr lang="es-CO" i="1" dirty="0" smtClean="0">
                <a:solidFill>
                  <a:srgbClr val="0070C0"/>
                </a:solidFill>
              </a:rPr>
              <a:t>Dios. No </a:t>
            </a:r>
            <a:r>
              <a:rPr lang="es-CO" i="1" dirty="0">
                <a:solidFill>
                  <a:srgbClr val="0070C0"/>
                </a:solidFill>
              </a:rPr>
              <a:t>harás en él obra alguna, ni tú, ni tu hijo, ni tu hija, ni tu siervo, ni tu sierva, ni tu animal, ni el forastero que está dentro de tus </a:t>
            </a:r>
            <a:r>
              <a:rPr lang="es-CO" i="1" dirty="0" smtClean="0">
                <a:solidFill>
                  <a:srgbClr val="0070C0"/>
                </a:solidFill>
              </a:rPr>
              <a:t>puertas</a:t>
            </a:r>
            <a:r>
              <a:rPr lang="es-CO" dirty="0" smtClean="0"/>
              <a:t>»</a:t>
            </a:r>
            <a:r>
              <a:rPr lang="es-CO" dirty="0"/>
              <a:t> </a:t>
            </a:r>
            <a:br>
              <a:rPr lang="es-CO" dirty="0"/>
            </a:br>
            <a:endParaRPr lang="es-CO" dirty="0"/>
          </a:p>
        </p:txBody>
      </p:sp>
      <p:sp>
        <p:nvSpPr>
          <p:cNvPr id="4" name="3 Rectángulo"/>
          <p:cNvSpPr/>
          <p:nvPr/>
        </p:nvSpPr>
        <p:spPr>
          <a:xfrm>
            <a:off x="261711" y="3429000"/>
            <a:ext cx="5328592" cy="3046988"/>
          </a:xfrm>
          <a:prstGeom prst="rect">
            <a:avLst/>
          </a:prstGeom>
          <a:blipFill>
            <a:blip r:embed="rId2"/>
            <a:tile tx="0" ty="0" sx="100000" sy="100000" flip="none" algn="tl"/>
          </a:blipFill>
        </p:spPr>
        <p:txBody>
          <a:bodyPr wrap="square">
            <a:spAutoFit/>
          </a:bodyPr>
          <a:lstStyle/>
          <a:p>
            <a:r>
              <a:rPr lang="es-CO" sz="2400" dirty="0"/>
              <a:t> Los primeros cuatro mandamientos resumen nuestras obligaciones hacia </a:t>
            </a:r>
            <a:r>
              <a:rPr lang="es-CO" sz="2400" dirty="0" smtClean="0"/>
              <a:t>Dios.</a:t>
            </a:r>
          </a:p>
          <a:p>
            <a:endParaRPr lang="es-CO" sz="2400" dirty="0"/>
          </a:p>
          <a:p>
            <a:r>
              <a:rPr lang="es-CO" sz="2400" dirty="0" smtClean="0"/>
              <a:t>En </a:t>
            </a:r>
            <a:r>
              <a:rPr lang="es-CO" sz="2400" dirty="0"/>
              <a:t>el cuarto mandamiento, Dios nos pide que recordemos el séptimo día, el Sábado, para santificarlo no haciendo ningún trabajo secular en ese día</a:t>
            </a:r>
            <a:r>
              <a:rPr lang="es-CO" sz="2400" dirty="0" smtClean="0"/>
              <a:t>.</a:t>
            </a:r>
            <a:endParaRPr lang="es-CO" sz="2400" dirty="0"/>
          </a:p>
        </p:txBody>
      </p:sp>
      <p:pic>
        <p:nvPicPr>
          <p:cNvPr id="5" name="Picture 2" descr="http://ts4.mm.bing.net/images/thumbnail.aspx?q=4803423419826551&amp;id=c0c64cb99ae2719011298460e1b27ce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4168" y="3429000"/>
            <a:ext cx="2808312" cy="3046988"/>
          </a:xfrm>
          <a:prstGeom prst="rect">
            <a:avLst/>
          </a:prstGeom>
          <a:noFill/>
          <a:extLst>
            <a:ext uri="{909E8E84-426E-40DD-AFC4-6F175D3DCCD1}">
              <a14:hiddenFill xmlns:a14="http://schemas.microsoft.com/office/drawing/2010/main">
                <a:solidFill>
                  <a:srgbClr val="FFFFFF"/>
                </a:solidFill>
              </a14:hiddenFill>
            </a:ext>
          </a:extLst>
        </p:spPr>
      </p:pic>
      <p:sp>
        <p:nvSpPr>
          <p:cNvPr id="6" name="5 Flecha derecha"/>
          <p:cNvSpPr/>
          <p:nvPr/>
        </p:nvSpPr>
        <p:spPr>
          <a:xfrm>
            <a:off x="5364088" y="3789040"/>
            <a:ext cx="1224136" cy="288032"/>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
        <p:nvSpPr>
          <p:cNvPr id="8" name="7 Flecha derecha"/>
          <p:cNvSpPr/>
          <p:nvPr/>
        </p:nvSpPr>
        <p:spPr>
          <a:xfrm>
            <a:off x="5148064" y="5445224"/>
            <a:ext cx="1440160" cy="36004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3230735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1000" fill="hold"/>
                                        <p:tgtEl>
                                          <p:spTgt spid="5"/>
                                        </p:tgtEl>
                                        <p:attrNameLst>
                                          <p:attrName>ppt_w</p:attrName>
                                        </p:attrNameLst>
                                      </p:cBhvr>
                                      <p:tavLst>
                                        <p:tav tm="0">
                                          <p:val>
                                            <p:fltVal val="0"/>
                                          </p:val>
                                        </p:tav>
                                        <p:tav tm="100000">
                                          <p:val>
                                            <p:strVal val="#ppt_w"/>
                                          </p:val>
                                        </p:tav>
                                      </p:tavLst>
                                    </p:anim>
                                    <p:anim calcmode="lin" valueType="num">
                                      <p:cBhvr>
                                        <p:cTn id="13" dur="1000" fill="hold"/>
                                        <p:tgtEl>
                                          <p:spTgt spid="5"/>
                                        </p:tgtEl>
                                        <p:attrNameLst>
                                          <p:attrName>ppt_h</p:attrName>
                                        </p:attrNameLst>
                                      </p:cBhvr>
                                      <p:tavLst>
                                        <p:tav tm="0">
                                          <p:val>
                                            <p:fltVal val="0"/>
                                          </p:val>
                                        </p:tav>
                                        <p:tav tm="100000">
                                          <p:val>
                                            <p:strVal val="#ppt_h"/>
                                          </p:val>
                                        </p:tav>
                                      </p:tavLst>
                                    </p:anim>
                                    <p:anim calcmode="lin" valueType="num">
                                      <p:cBhvr>
                                        <p:cTn id="14" dur="1000" fill="hold"/>
                                        <p:tgtEl>
                                          <p:spTgt spid="5"/>
                                        </p:tgtEl>
                                        <p:attrNameLst>
                                          <p:attrName>style.rotation</p:attrName>
                                        </p:attrNameLst>
                                      </p:cBhvr>
                                      <p:tavLst>
                                        <p:tav tm="0">
                                          <p:val>
                                            <p:fltVal val="90"/>
                                          </p:val>
                                        </p:tav>
                                        <p:tav tm="100000">
                                          <p:val>
                                            <p:fltVal val="0"/>
                                          </p:val>
                                        </p:tav>
                                      </p:tavLst>
                                    </p:anim>
                                    <p:animEffect transition="in" filter="fade">
                                      <p:cBhvr>
                                        <p:cTn id="15" dur="10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randombar(horizontal)">
                                      <p:cBhvr>
                                        <p:cTn id="20" dur="500"/>
                                        <p:tgtEl>
                                          <p:spTgt spid="4"/>
                                        </p:tgtEl>
                                      </p:cBhvr>
                                    </p:animEffect>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ppt_w</p:attrName>
                                        </p:attrNameLst>
                                      </p:cBhvr>
                                      <p:tavLst>
                                        <p:tav tm="0">
                                          <p:val>
                                            <p:fltVal val="0"/>
                                          </p:val>
                                        </p:tav>
                                        <p:tav tm="100000">
                                          <p:val>
                                            <p:strVal val="#ppt_w"/>
                                          </p:val>
                                        </p:tav>
                                      </p:tavLst>
                                    </p:anim>
                                    <p:anim calcmode="lin" valueType="num">
                                      <p:cBhvr>
                                        <p:cTn id="26" dur="1000" fill="hold"/>
                                        <p:tgtEl>
                                          <p:spTgt spid="6"/>
                                        </p:tgtEl>
                                        <p:attrNameLst>
                                          <p:attrName>ppt_h</p:attrName>
                                        </p:attrNameLst>
                                      </p:cBhvr>
                                      <p:tavLst>
                                        <p:tav tm="0">
                                          <p:val>
                                            <p:fltVal val="0"/>
                                          </p:val>
                                        </p:tav>
                                        <p:tav tm="100000">
                                          <p:val>
                                            <p:strVal val="#ppt_h"/>
                                          </p:val>
                                        </p:tav>
                                      </p:tavLst>
                                    </p:anim>
                                    <p:anim calcmode="lin" valueType="num">
                                      <p:cBhvr>
                                        <p:cTn id="27" dur="1000" fill="hold"/>
                                        <p:tgtEl>
                                          <p:spTgt spid="6"/>
                                        </p:tgtEl>
                                        <p:attrNameLst>
                                          <p:attrName>style.rotation</p:attrName>
                                        </p:attrNameLst>
                                      </p:cBhvr>
                                      <p:tavLst>
                                        <p:tav tm="0">
                                          <p:val>
                                            <p:fltVal val="90"/>
                                          </p:val>
                                        </p:tav>
                                        <p:tav tm="100000">
                                          <p:val>
                                            <p:fltVal val="0"/>
                                          </p:val>
                                        </p:tav>
                                      </p:tavLst>
                                    </p:anim>
                                    <p:animEffect transition="in" filter="fade">
                                      <p:cBhvr>
                                        <p:cTn id="28" dur="1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31" presetClass="entr" presetSubtype="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1000" fill="hold"/>
                                        <p:tgtEl>
                                          <p:spTgt spid="8"/>
                                        </p:tgtEl>
                                        <p:attrNameLst>
                                          <p:attrName>ppt_w</p:attrName>
                                        </p:attrNameLst>
                                      </p:cBhvr>
                                      <p:tavLst>
                                        <p:tav tm="0">
                                          <p:val>
                                            <p:fltVal val="0"/>
                                          </p:val>
                                        </p:tav>
                                        <p:tav tm="100000">
                                          <p:val>
                                            <p:strVal val="#ppt_w"/>
                                          </p:val>
                                        </p:tav>
                                      </p:tavLst>
                                    </p:anim>
                                    <p:anim calcmode="lin" valueType="num">
                                      <p:cBhvr>
                                        <p:cTn id="34" dur="1000" fill="hold"/>
                                        <p:tgtEl>
                                          <p:spTgt spid="8"/>
                                        </p:tgtEl>
                                        <p:attrNameLst>
                                          <p:attrName>ppt_h</p:attrName>
                                        </p:attrNameLst>
                                      </p:cBhvr>
                                      <p:tavLst>
                                        <p:tav tm="0">
                                          <p:val>
                                            <p:fltVal val="0"/>
                                          </p:val>
                                        </p:tav>
                                        <p:tav tm="100000">
                                          <p:val>
                                            <p:strVal val="#ppt_h"/>
                                          </p:val>
                                        </p:tav>
                                      </p:tavLst>
                                    </p:anim>
                                    <p:anim calcmode="lin" valueType="num">
                                      <p:cBhvr>
                                        <p:cTn id="35" dur="1000" fill="hold"/>
                                        <p:tgtEl>
                                          <p:spTgt spid="8"/>
                                        </p:tgtEl>
                                        <p:attrNameLst>
                                          <p:attrName>style.rotation</p:attrName>
                                        </p:attrNameLst>
                                      </p:cBhvr>
                                      <p:tavLst>
                                        <p:tav tm="0">
                                          <p:val>
                                            <p:fltVal val="90"/>
                                          </p:val>
                                        </p:tav>
                                        <p:tav tm="100000">
                                          <p:val>
                                            <p:fltVal val="0"/>
                                          </p:val>
                                        </p:tav>
                                      </p:tavLst>
                                    </p:anim>
                                    <p:animEffect transition="in" filter="fade">
                                      <p:cBhvr>
                                        <p:cTn id="36"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6"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85000" lnSpcReduction="10000"/>
          </a:bodyPr>
          <a:lstStyle/>
          <a:p>
            <a:pPr marL="0" indent="0" algn="ctr">
              <a:buNone/>
            </a:pPr>
            <a:r>
              <a:rPr lang="es-CO" sz="3800" b="1" u="sng" dirty="0" smtClean="0"/>
              <a:t>Cuarto </a:t>
            </a:r>
            <a:r>
              <a:rPr lang="es-CO" sz="3800" b="1" u="sng" dirty="0"/>
              <a:t>Mandamiento (parte II</a:t>
            </a:r>
            <a:r>
              <a:rPr lang="es-CO" sz="3800" b="1" u="sng" dirty="0" smtClean="0"/>
              <a:t>)</a:t>
            </a:r>
            <a:r>
              <a:rPr lang="es-CO" dirty="0" smtClean="0"/>
              <a:t>: </a:t>
            </a:r>
            <a:r>
              <a:rPr lang="es-CO" dirty="0" smtClean="0">
                <a:solidFill>
                  <a:srgbClr val="FF0000"/>
                </a:solidFill>
              </a:rPr>
              <a:t>Éxodo 20:11.</a:t>
            </a:r>
            <a:r>
              <a:rPr lang="es-CO" dirty="0">
                <a:solidFill>
                  <a:srgbClr val="FF0000"/>
                </a:solidFill>
              </a:rPr>
              <a:t/>
            </a:r>
            <a:br>
              <a:rPr lang="es-CO" dirty="0">
                <a:solidFill>
                  <a:srgbClr val="FF0000"/>
                </a:solidFill>
              </a:rPr>
            </a:br>
            <a:r>
              <a:rPr lang="es-CO" dirty="0"/>
              <a:t/>
            </a:r>
            <a:br>
              <a:rPr lang="es-CO" dirty="0"/>
            </a:br>
            <a:r>
              <a:rPr lang="es-CO" dirty="0" smtClean="0"/>
              <a:t>«</a:t>
            </a:r>
            <a:r>
              <a:rPr lang="es-CO" i="1" dirty="0" smtClean="0">
                <a:solidFill>
                  <a:srgbClr val="0070C0"/>
                </a:solidFill>
              </a:rPr>
              <a:t>Porque </a:t>
            </a:r>
            <a:r>
              <a:rPr lang="es-CO" i="1" dirty="0">
                <a:solidFill>
                  <a:srgbClr val="0070C0"/>
                </a:solidFill>
              </a:rPr>
              <a:t>en seis días Jehová hizo los cielos, la tierra y el mar, y todo lo que hay en ellos, y reposó en el séptimo </a:t>
            </a:r>
            <a:r>
              <a:rPr lang="es-CO" i="1" dirty="0" smtClean="0">
                <a:solidFill>
                  <a:srgbClr val="0070C0"/>
                </a:solidFill>
              </a:rPr>
              <a:t>día. Por </a:t>
            </a:r>
            <a:r>
              <a:rPr lang="es-CO" i="1" dirty="0">
                <a:solidFill>
                  <a:srgbClr val="0070C0"/>
                </a:solidFill>
              </a:rPr>
              <a:t>eso Jehová bendijo el día del Sábado y lo </a:t>
            </a:r>
            <a:r>
              <a:rPr lang="es-CO" i="1" dirty="0" smtClean="0">
                <a:solidFill>
                  <a:srgbClr val="0070C0"/>
                </a:solidFill>
              </a:rPr>
              <a:t>santificó».</a:t>
            </a:r>
          </a:p>
          <a:p>
            <a:pPr marL="0" indent="0" algn="ctr">
              <a:buNone/>
            </a:pPr>
            <a:r>
              <a:rPr lang="es-CO" i="1" dirty="0" smtClean="0">
                <a:solidFill>
                  <a:srgbClr val="0070C0"/>
                </a:solidFill>
              </a:rPr>
              <a:t> </a:t>
            </a:r>
          </a:p>
          <a:p>
            <a:pPr marL="0" indent="0" algn="ctr">
              <a:buNone/>
            </a:pPr>
            <a:r>
              <a:rPr lang="es-CO" dirty="0" smtClean="0"/>
              <a:t>La </a:t>
            </a:r>
            <a:r>
              <a:rPr lang="es-CO" dirty="0"/>
              <a:t>institución del séptimo día como día de reposo </a:t>
            </a:r>
            <a:r>
              <a:rPr lang="es-CO" dirty="0" smtClean="0"/>
              <a:t>no se inicio en el Sinaí,  se que se remonta </a:t>
            </a:r>
            <a:r>
              <a:rPr lang="es-CO" dirty="0"/>
              <a:t>a la </a:t>
            </a:r>
            <a:r>
              <a:rPr lang="es-CO" dirty="0" smtClean="0"/>
              <a:t>creación.</a:t>
            </a:r>
            <a:endParaRPr lang="es-CO" dirty="0"/>
          </a:p>
          <a:p>
            <a:pPr marL="0" indent="0">
              <a:buNone/>
            </a:pPr>
            <a:endParaRPr lang="es-CO" dirty="0" smtClean="0"/>
          </a:p>
          <a:p>
            <a:pPr marL="0" indent="0" algn="ctr">
              <a:buNone/>
            </a:pPr>
            <a:r>
              <a:rPr lang="es-CO" dirty="0" smtClean="0">
                <a:solidFill>
                  <a:srgbClr val="FF0000"/>
                </a:solidFill>
              </a:rPr>
              <a:t>Génesis 2:2,3</a:t>
            </a:r>
            <a:r>
              <a:rPr lang="es-CO" dirty="0" smtClean="0"/>
              <a:t>. </a:t>
            </a:r>
            <a:r>
              <a:rPr lang="es-CO" i="1" dirty="0" smtClean="0">
                <a:solidFill>
                  <a:srgbClr val="0070C0"/>
                </a:solidFill>
              </a:rPr>
              <a:t>Y </a:t>
            </a:r>
            <a:r>
              <a:rPr lang="es-CO" i="1" dirty="0">
                <a:solidFill>
                  <a:srgbClr val="0070C0"/>
                </a:solidFill>
              </a:rPr>
              <a:t>acabó Dios en el día séptimo la obra que hizo; </a:t>
            </a:r>
            <a:r>
              <a:rPr lang="es-CO" i="1" dirty="0" smtClean="0">
                <a:solidFill>
                  <a:srgbClr val="0070C0"/>
                </a:solidFill>
              </a:rPr>
              <a:t>y </a:t>
            </a:r>
            <a:r>
              <a:rPr lang="es-CO" i="1" u="sng" dirty="0" smtClean="0">
                <a:solidFill>
                  <a:srgbClr val="0070C0"/>
                </a:solidFill>
              </a:rPr>
              <a:t>REPOSÓ</a:t>
            </a:r>
            <a:r>
              <a:rPr lang="es-CO" i="1" dirty="0" smtClean="0">
                <a:solidFill>
                  <a:srgbClr val="0070C0"/>
                </a:solidFill>
              </a:rPr>
              <a:t> </a:t>
            </a:r>
            <a:r>
              <a:rPr lang="es-CO" i="1" dirty="0">
                <a:solidFill>
                  <a:srgbClr val="0070C0"/>
                </a:solidFill>
              </a:rPr>
              <a:t>el día séptimo de toda la obra que </a:t>
            </a:r>
            <a:r>
              <a:rPr lang="es-CO" i="1" dirty="0" smtClean="0">
                <a:solidFill>
                  <a:srgbClr val="0070C0"/>
                </a:solidFill>
              </a:rPr>
              <a:t>hizoP</a:t>
            </a:r>
            <a:r>
              <a:rPr lang="es-CO" b="1" i="1" baseline="30000" dirty="0">
                <a:solidFill>
                  <a:srgbClr val="0070C0"/>
                </a:solidFill>
              </a:rPr>
              <a:t>3 </a:t>
            </a:r>
            <a:r>
              <a:rPr lang="es-CO" i="1" dirty="0">
                <a:solidFill>
                  <a:srgbClr val="0070C0"/>
                </a:solidFill>
              </a:rPr>
              <a:t>Y </a:t>
            </a:r>
            <a:r>
              <a:rPr lang="es-CO" i="1" u="sng" dirty="0" smtClean="0">
                <a:solidFill>
                  <a:srgbClr val="0070C0"/>
                </a:solidFill>
              </a:rPr>
              <a:t>BENDIJO</a:t>
            </a:r>
            <a:r>
              <a:rPr lang="es-CO" i="1" dirty="0" smtClean="0">
                <a:solidFill>
                  <a:srgbClr val="0070C0"/>
                </a:solidFill>
              </a:rPr>
              <a:t> </a:t>
            </a:r>
            <a:r>
              <a:rPr lang="es-CO" i="1" dirty="0">
                <a:solidFill>
                  <a:srgbClr val="0070C0"/>
                </a:solidFill>
              </a:rPr>
              <a:t>Dios al día séptimo, y lo </a:t>
            </a:r>
            <a:r>
              <a:rPr lang="es-CO" i="1" u="sng" dirty="0" smtClean="0">
                <a:solidFill>
                  <a:srgbClr val="0070C0"/>
                </a:solidFill>
              </a:rPr>
              <a:t>SANTIFICÓ</a:t>
            </a:r>
            <a:r>
              <a:rPr lang="es-CO" i="1" dirty="0" smtClean="0">
                <a:solidFill>
                  <a:srgbClr val="0070C0"/>
                </a:solidFill>
              </a:rPr>
              <a:t>, </a:t>
            </a:r>
            <a:r>
              <a:rPr lang="es-CO" i="1" dirty="0">
                <a:solidFill>
                  <a:srgbClr val="0070C0"/>
                </a:solidFill>
              </a:rPr>
              <a:t>porque en él reposó de toda la obra que había hecho en la </a:t>
            </a:r>
            <a:r>
              <a:rPr lang="es-CO" i="1" dirty="0" smtClean="0">
                <a:solidFill>
                  <a:srgbClr val="0070C0"/>
                </a:solidFill>
              </a:rPr>
              <a:t>creación.</a:t>
            </a:r>
            <a:r>
              <a:rPr lang="es-CO" i="1" dirty="0">
                <a:solidFill>
                  <a:srgbClr val="0070C0"/>
                </a:solidFill>
              </a:rPr>
              <a:t/>
            </a:r>
            <a:br>
              <a:rPr lang="es-CO" i="1" dirty="0">
                <a:solidFill>
                  <a:srgbClr val="0070C0"/>
                </a:solidFill>
              </a:rPr>
            </a:br>
            <a:endParaRPr lang="es-CO" i="1" dirty="0">
              <a:solidFill>
                <a:srgbClr val="0070C0"/>
              </a:solidFill>
            </a:endParaRPr>
          </a:p>
          <a:p>
            <a:endParaRPr lang="es-CO" dirty="0"/>
          </a:p>
        </p:txBody>
      </p:sp>
    </p:spTree>
    <p:extLst>
      <p:ext uri="{BB962C8B-B14F-4D97-AF65-F5344CB8AC3E}">
        <p14:creationId xmlns:p14="http://schemas.microsoft.com/office/powerpoint/2010/main" val="2701426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p:spPr>
        <p:txBody>
          <a:bodyPr>
            <a:normAutofit fontScale="92500" lnSpcReduction="20000"/>
          </a:bodyPr>
          <a:lstStyle/>
          <a:p>
            <a:pPr marL="0" indent="0" algn="ctr">
              <a:buNone/>
            </a:pPr>
            <a:r>
              <a:rPr lang="es-CO" dirty="0" smtClean="0"/>
              <a:t>Miremos algunos puntos con relación al sábado: </a:t>
            </a:r>
          </a:p>
          <a:p>
            <a:pPr marL="0" indent="0" algn="ctr">
              <a:buNone/>
            </a:pPr>
            <a:endParaRPr lang="es-CO" dirty="0" smtClean="0">
              <a:solidFill>
                <a:srgbClr val="FF0000"/>
              </a:solidFill>
            </a:endParaRPr>
          </a:p>
          <a:p>
            <a:pPr marL="0" indent="0" algn="ctr">
              <a:buNone/>
            </a:pPr>
            <a:r>
              <a:rPr lang="es-CO" dirty="0" smtClean="0">
                <a:solidFill>
                  <a:srgbClr val="FF0000"/>
                </a:solidFill>
              </a:rPr>
              <a:t>Primero</a:t>
            </a:r>
            <a:r>
              <a:rPr lang="es-CO" dirty="0" smtClean="0"/>
              <a:t>. La Biblia nos dice que de los siete días de la semana es el único día que Dios </a:t>
            </a:r>
            <a:r>
              <a:rPr lang="es-CO" u="sng" dirty="0" smtClean="0"/>
              <a:t>bendijo</a:t>
            </a:r>
            <a:r>
              <a:rPr lang="es-CO" dirty="0" smtClean="0"/>
              <a:t>, </a:t>
            </a:r>
            <a:r>
              <a:rPr lang="es-CO" u="sng" dirty="0" smtClean="0"/>
              <a:t>reposó</a:t>
            </a:r>
            <a:r>
              <a:rPr lang="es-CO" dirty="0" smtClean="0"/>
              <a:t> y </a:t>
            </a:r>
            <a:r>
              <a:rPr lang="es-CO" u="sng" dirty="0" smtClean="0"/>
              <a:t>santificó</a:t>
            </a:r>
            <a:r>
              <a:rPr lang="es-CO" dirty="0" smtClean="0"/>
              <a:t>.</a:t>
            </a:r>
          </a:p>
          <a:p>
            <a:endParaRPr lang="es-CO" dirty="0"/>
          </a:p>
          <a:p>
            <a:pPr marL="0" indent="0">
              <a:buNone/>
            </a:pPr>
            <a:r>
              <a:rPr lang="es-CO" dirty="0" smtClean="0">
                <a:solidFill>
                  <a:srgbClr val="FF0000"/>
                </a:solidFill>
              </a:rPr>
              <a:t>Segundo</a:t>
            </a:r>
            <a:r>
              <a:rPr lang="es-CO" dirty="0" smtClean="0"/>
              <a:t>. A pesar de que toda la creación es de Él, es el único día que Dios reclama como «</a:t>
            </a:r>
            <a:r>
              <a:rPr lang="es-CO" i="1" u="sng" dirty="0" smtClean="0">
                <a:solidFill>
                  <a:srgbClr val="0070C0"/>
                </a:solidFill>
              </a:rPr>
              <a:t>mi día santo</a:t>
            </a:r>
            <a:r>
              <a:rPr lang="es-CO" dirty="0" smtClean="0"/>
              <a:t>» </a:t>
            </a:r>
            <a:r>
              <a:rPr lang="es-CO" dirty="0" smtClean="0">
                <a:solidFill>
                  <a:srgbClr val="FF0000"/>
                </a:solidFill>
              </a:rPr>
              <a:t>(Isaías 58:13)</a:t>
            </a:r>
            <a:r>
              <a:rPr lang="es-CO" dirty="0" smtClean="0"/>
              <a:t>.</a:t>
            </a:r>
          </a:p>
          <a:p>
            <a:endParaRPr lang="es-CO" dirty="0"/>
          </a:p>
          <a:p>
            <a:pPr marL="0" indent="0">
              <a:buNone/>
            </a:pPr>
            <a:r>
              <a:rPr lang="es-CO" dirty="0" smtClean="0">
                <a:solidFill>
                  <a:srgbClr val="FF0000"/>
                </a:solidFill>
              </a:rPr>
              <a:t>Tercero</a:t>
            </a:r>
            <a:r>
              <a:rPr lang="es-CO" dirty="0" smtClean="0"/>
              <a:t>. Cristo dijo que Él era «</a:t>
            </a:r>
            <a:r>
              <a:rPr lang="es-CO" i="1" dirty="0" smtClean="0">
                <a:solidFill>
                  <a:srgbClr val="0070C0"/>
                </a:solidFill>
              </a:rPr>
              <a:t>Señor del sábado</a:t>
            </a:r>
            <a:r>
              <a:rPr lang="es-CO" dirty="0" smtClean="0"/>
              <a:t>» </a:t>
            </a:r>
            <a:r>
              <a:rPr lang="es-CO" dirty="0" smtClean="0">
                <a:solidFill>
                  <a:srgbClr val="FF0000"/>
                </a:solidFill>
              </a:rPr>
              <a:t>(Marcos 2:28)</a:t>
            </a:r>
            <a:r>
              <a:rPr lang="es-CO" dirty="0" smtClean="0"/>
              <a:t>. Si Él es el Señor del sábado, quiere decir que el sábado es el «</a:t>
            </a:r>
            <a:r>
              <a:rPr lang="es-CO" i="1" dirty="0" smtClean="0">
                <a:solidFill>
                  <a:srgbClr val="0070C0"/>
                </a:solidFill>
              </a:rPr>
              <a:t>día del Señor</a:t>
            </a:r>
            <a:r>
              <a:rPr lang="es-CO" dirty="0" smtClean="0"/>
              <a:t>».</a:t>
            </a:r>
            <a:endParaRPr lang="es-CO" dirty="0"/>
          </a:p>
        </p:txBody>
      </p:sp>
    </p:spTree>
    <p:extLst>
      <p:ext uri="{BB962C8B-B14F-4D97-AF65-F5344CB8AC3E}">
        <p14:creationId xmlns:p14="http://schemas.microsoft.com/office/powerpoint/2010/main" val="4071484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wheel(1)">
                                      <p:cBhvr>
                                        <p:cTn id="17" dur="20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wheel(1)">
                                      <p:cBhvr>
                                        <p:cTn id="22"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836712"/>
            <a:ext cx="8229600" cy="5289451"/>
          </a:xfrm>
        </p:spPr>
        <p:txBody>
          <a:bodyPr>
            <a:normAutofit/>
          </a:bodyPr>
          <a:lstStyle/>
          <a:p>
            <a:pPr marL="0" indent="0">
              <a:buNone/>
            </a:pPr>
            <a:r>
              <a:rPr lang="es-CO" dirty="0" smtClean="0">
                <a:solidFill>
                  <a:srgbClr val="FF0000"/>
                </a:solidFill>
              </a:rPr>
              <a:t>Cuarto</a:t>
            </a:r>
            <a:r>
              <a:rPr lang="es-CO" dirty="0" smtClean="0"/>
              <a:t>. Como usted sabe, antes de la segunda venida de Cristo vendrá una persecución contra el pueblo Dios, por eso Jesús ordena: «</a:t>
            </a:r>
            <a:r>
              <a:rPr lang="es-CO" i="1" dirty="0" smtClean="0">
                <a:solidFill>
                  <a:srgbClr val="0070C0"/>
                </a:solidFill>
              </a:rPr>
              <a:t>Orad para que vuestra huida no sea en invierno ni en sábado</a:t>
            </a:r>
            <a:r>
              <a:rPr lang="es-CO" dirty="0" smtClean="0"/>
              <a:t>» </a:t>
            </a:r>
            <a:r>
              <a:rPr lang="es-CO" dirty="0" smtClean="0">
                <a:solidFill>
                  <a:srgbClr val="FF0000"/>
                </a:solidFill>
              </a:rPr>
              <a:t>(Mateo 24:20).</a:t>
            </a:r>
          </a:p>
          <a:p>
            <a:pPr marL="0" indent="0">
              <a:buNone/>
            </a:pPr>
            <a:endParaRPr lang="es-CO" dirty="0">
              <a:solidFill>
                <a:srgbClr val="FF0000"/>
              </a:solidFill>
            </a:endParaRPr>
          </a:p>
          <a:p>
            <a:pPr marL="0" indent="0">
              <a:buNone/>
            </a:pPr>
            <a:r>
              <a:rPr lang="es-CO" dirty="0" smtClean="0">
                <a:solidFill>
                  <a:srgbClr val="FF0000"/>
                </a:solidFill>
              </a:rPr>
              <a:t>Quinto</a:t>
            </a:r>
            <a:r>
              <a:rPr lang="es-CO" dirty="0" smtClean="0"/>
              <a:t>. Fue </a:t>
            </a:r>
            <a:r>
              <a:rPr lang="es-CO" dirty="0"/>
              <a:t>en un «</a:t>
            </a:r>
            <a:r>
              <a:rPr lang="es-CO" i="1" dirty="0">
                <a:solidFill>
                  <a:srgbClr val="0070C0"/>
                </a:solidFill>
              </a:rPr>
              <a:t>día del Señor</a:t>
            </a:r>
            <a:r>
              <a:rPr lang="es-CO" dirty="0" smtClean="0"/>
              <a:t>», </a:t>
            </a:r>
            <a:r>
              <a:rPr lang="es-CO" dirty="0"/>
              <a:t>sábado,  que San Juan recibió la </a:t>
            </a:r>
            <a:r>
              <a:rPr lang="es-CO" dirty="0" smtClean="0"/>
              <a:t>revelación </a:t>
            </a:r>
            <a:r>
              <a:rPr lang="es-CO" dirty="0"/>
              <a:t>del Apocalipsis </a:t>
            </a:r>
            <a:r>
              <a:rPr lang="es-CO" dirty="0">
                <a:solidFill>
                  <a:srgbClr val="FF0000"/>
                </a:solidFill>
              </a:rPr>
              <a:t>(Apoc.1:10)</a:t>
            </a:r>
            <a:r>
              <a:rPr lang="es-CO" dirty="0"/>
              <a:t>.</a:t>
            </a:r>
          </a:p>
        </p:txBody>
      </p:sp>
    </p:spTree>
    <p:extLst>
      <p:ext uri="{BB962C8B-B14F-4D97-AF65-F5344CB8AC3E}">
        <p14:creationId xmlns:p14="http://schemas.microsoft.com/office/powerpoint/2010/main" val="2410029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1)">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p:spPr>
        <p:txBody>
          <a:bodyPr>
            <a:normAutofit fontScale="92500" lnSpcReduction="20000"/>
          </a:bodyPr>
          <a:lstStyle/>
          <a:p>
            <a:pPr marL="0" indent="0">
              <a:buNone/>
            </a:pPr>
            <a:r>
              <a:rPr lang="es-CO" dirty="0" smtClean="0">
                <a:solidFill>
                  <a:srgbClr val="FF0000"/>
                </a:solidFill>
              </a:rPr>
              <a:t>Sexto</a:t>
            </a:r>
            <a:r>
              <a:rPr lang="es-CO" dirty="0" smtClean="0"/>
              <a:t>. El séptimo día, sábado, «</a:t>
            </a:r>
            <a:r>
              <a:rPr lang="es-CO" i="1" dirty="0" smtClean="0">
                <a:solidFill>
                  <a:srgbClr val="0070C0"/>
                </a:solidFill>
              </a:rPr>
              <a:t>día del Señor</a:t>
            </a:r>
            <a:r>
              <a:rPr lang="es-CO" dirty="0" smtClean="0"/>
              <a:t>», fue colocado por Dios como «</a:t>
            </a:r>
            <a:r>
              <a:rPr lang="es-CO" i="1" dirty="0" smtClean="0">
                <a:solidFill>
                  <a:srgbClr val="0070C0"/>
                </a:solidFill>
              </a:rPr>
              <a:t>señal entre mí y vosotros</a:t>
            </a:r>
            <a:r>
              <a:rPr lang="es-CO" dirty="0" smtClean="0"/>
              <a:t>» para identificar a su verdadera iglesia </a:t>
            </a:r>
            <a:r>
              <a:rPr lang="es-CO" dirty="0" smtClean="0">
                <a:solidFill>
                  <a:srgbClr val="FF0000"/>
                </a:solidFill>
              </a:rPr>
              <a:t>(Ezequiel 20:12,20).</a:t>
            </a:r>
          </a:p>
          <a:p>
            <a:endParaRPr lang="es-CO" dirty="0"/>
          </a:p>
          <a:p>
            <a:pPr marL="0" indent="0">
              <a:buNone/>
            </a:pPr>
            <a:r>
              <a:rPr lang="es-CO" dirty="0" smtClean="0">
                <a:solidFill>
                  <a:srgbClr val="FF0000"/>
                </a:solidFill>
              </a:rPr>
              <a:t>Séptimo</a:t>
            </a:r>
            <a:r>
              <a:rPr lang="es-CO" dirty="0" smtClean="0"/>
              <a:t>. Así como Dios nos dice: «</a:t>
            </a:r>
            <a:r>
              <a:rPr lang="es-CO" i="1" dirty="0" smtClean="0">
                <a:solidFill>
                  <a:srgbClr val="0070C0"/>
                </a:solidFill>
              </a:rPr>
              <a:t>acuérdate de santificar el sábado</a:t>
            </a:r>
            <a:r>
              <a:rPr lang="es-CO" dirty="0" smtClean="0"/>
              <a:t>» aquí en la tierra, así será santificado en la tierra nueva por la eternidad: «</a:t>
            </a:r>
            <a:r>
              <a:rPr lang="es-CO" i="1" dirty="0" smtClean="0">
                <a:solidFill>
                  <a:srgbClr val="0070C0"/>
                </a:solidFill>
              </a:rPr>
              <a:t>Porque </a:t>
            </a:r>
            <a:r>
              <a:rPr lang="es-CO" i="1" dirty="0">
                <a:solidFill>
                  <a:srgbClr val="0070C0"/>
                </a:solidFill>
              </a:rPr>
              <a:t>como los cielos nuevos y la nueva tierra que yo hago permanecerán delante de mí, dice Jehová, así permanecerá vuestra descendencia y vuestro nombre. </a:t>
            </a:r>
            <a:r>
              <a:rPr lang="es-CO" i="1" dirty="0" smtClean="0">
                <a:solidFill>
                  <a:srgbClr val="0070C0"/>
                </a:solidFill>
              </a:rPr>
              <a:t>Isa.</a:t>
            </a:r>
            <a:r>
              <a:rPr lang="es-CO" i="1" dirty="0">
                <a:solidFill>
                  <a:srgbClr val="0070C0"/>
                </a:solidFill>
              </a:rPr>
              <a:t> </a:t>
            </a:r>
            <a:r>
              <a:rPr lang="es-CO" i="1" dirty="0" smtClean="0">
                <a:solidFill>
                  <a:srgbClr val="0070C0"/>
                </a:solidFill>
              </a:rPr>
              <a:t>y de mes en mes, Y DE SÁBADO EN SÁBADO, VENDRÁN TODOS A ADORAR DELANTE DE MÍ, </a:t>
            </a:r>
            <a:r>
              <a:rPr lang="es-CO" i="1" u="sng" dirty="0" smtClean="0">
                <a:solidFill>
                  <a:srgbClr val="0070C0"/>
                </a:solidFill>
              </a:rPr>
              <a:t>DIJO JEHOVÁ </a:t>
            </a:r>
            <a:r>
              <a:rPr lang="es-CO" dirty="0" smtClean="0">
                <a:solidFill>
                  <a:srgbClr val="FF0000"/>
                </a:solidFill>
              </a:rPr>
              <a:t>(Isaías 66:22,23).   </a:t>
            </a:r>
            <a:endParaRPr lang="es-CO" dirty="0">
              <a:solidFill>
                <a:srgbClr val="FF0000"/>
              </a:solidFill>
            </a:endParaRPr>
          </a:p>
        </p:txBody>
      </p:sp>
    </p:spTree>
    <p:extLst>
      <p:ext uri="{BB962C8B-B14F-4D97-AF65-F5344CB8AC3E}">
        <p14:creationId xmlns:p14="http://schemas.microsoft.com/office/powerpoint/2010/main" val="1969606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160240"/>
          </a:xfrm>
        </p:spPr>
        <p:txBody>
          <a:bodyPr>
            <a:normAutofit fontScale="85000" lnSpcReduction="10000"/>
          </a:bodyPr>
          <a:lstStyle/>
          <a:p>
            <a:pPr marL="0" indent="0" algn="ctr">
              <a:buNone/>
            </a:pPr>
            <a:r>
              <a:rPr lang="es-CO" sz="3800" b="1" u="sng" dirty="0"/>
              <a:t>Quinto Mandamiento</a:t>
            </a:r>
            <a:r>
              <a:rPr lang="es-CO" sz="3800" b="1" u="sng" dirty="0" smtClean="0"/>
              <a:t>:</a:t>
            </a:r>
            <a:r>
              <a:rPr lang="es-CO" dirty="0" smtClean="0"/>
              <a:t> </a:t>
            </a:r>
            <a:r>
              <a:rPr lang="es-CO" dirty="0" smtClean="0">
                <a:solidFill>
                  <a:srgbClr val="FF0000"/>
                </a:solidFill>
              </a:rPr>
              <a:t>Éxodo 20:12.</a:t>
            </a:r>
            <a:r>
              <a:rPr lang="es-CO" dirty="0" smtClean="0"/>
              <a:t> </a:t>
            </a:r>
            <a:br>
              <a:rPr lang="es-CO" dirty="0" smtClean="0"/>
            </a:br>
            <a:r>
              <a:rPr lang="es-CO" dirty="0" smtClean="0"/>
              <a:t> </a:t>
            </a:r>
            <a:r>
              <a:rPr lang="es-CO" dirty="0"/>
              <a:t/>
            </a:r>
            <a:br>
              <a:rPr lang="es-CO" dirty="0"/>
            </a:br>
            <a:r>
              <a:rPr lang="es-CO" i="1" dirty="0">
                <a:solidFill>
                  <a:srgbClr val="0070C0"/>
                </a:solidFill>
              </a:rPr>
              <a:t/>
            </a:r>
            <a:br>
              <a:rPr lang="es-CO" i="1" dirty="0">
                <a:solidFill>
                  <a:srgbClr val="0070C0"/>
                </a:solidFill>
              </a:rPr>
            </a:br>
            <a:r>
              <a:rPr lang="es-CO" i="1" dirty="0" smtClean="0">
                <a:solidFill>
                  <a:srgbClr val="0070C0"/>
                </a:solidFill>
              </a:rPr>
              <a:t>«Honra </a:t>
            </a:r>
            <a:r>
              <a:rPr lang="es-CO" i="1" dirty="0">
                <a:solidFill>
                  <a:srgbClr val="0070C0"/>
                </a:solidFill>
              </a:rPr>
              <a:t>a tu padre y a tu madre, para que tus días se prolonguen sobre la tierra que Jehová tu Dios te </a:t>
            </a:r>
            <a:r>
              <a:rPr lang="es-CO" i="1" dirty="0" smtClean="0">
                <a:solidFill>
                  <a:srgbClr val="0070C0"/>
                </a:solidFill>
              </a:rPr>
              <a:t>da»</a:t>
            </a:r>
            <a:r>
              <a:rPr lang="es-CO" dirty="0" smtClean="0"/>
              <a:t>. </a:t>
            </a:r>
          </a:p>
        </p:txBody>
      </p:sp>
      <p:sp>
        <p:nvSpPr>
          <p:cNvPr id="4" name="3 Rectángulo redondeado"/>
          <p:cNvSpPr/>
          <p:nvPr/>
        </p:nvSpPr>
        <p:spPr>
          <a:xfrm>
            <a:off x="395536" y="2924944"/>
            <a:ext cx="4176464" cy="3456384"/>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a:solidFill>
                  <a:srgbClr val="002060"/>
                </a:solidFill>
              </a:rPr>
              <a:t>Los últimos seis mandamientos resumen nuestras obligaciones hacia nuestro prójimo.</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2900262"/>
            <a:ext cx="3168352" cy="34810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Flecha derecha"/>
          <p:cNvSpPr/>
          <p:nvPr/>
        </p:nvSpPr>
        <p:spPr>
          <a:xfrm>
            <a:off x="4788024" y="3789040"/>
            <a:ext cx="2808312" cy="242316"/>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2056078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wheel(1)">
                                      <p:cBhvr>
                                        <p:cTn id="12" dur="2000"/>
                                        <p:tgtEl>
                                          <p:spTgt spid="102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randombar(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inVertical)">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blipFill>
            <a:blip r:embed="rId2"/>
            <a:tile tx="0" ty="0" sx="100000" sy="100000" flip="none" algn="tl"/>
          </a:blipFill>
        </p:spPr>
        <p:txBody>
          <a:bodyPr>
            <a:normAutofit lnSpcReduction="10000"/>
          </a:bodyPr>
          <a:lstStyle/>
          <a:p>
            <a:pPr marL="0" indent="0" algn="ctr">
              <a:buNone/>
            </a:pPr>
            <a:r>
              <a:rPr lang="es-CO" dirty="0" smtClean="0"/>
              <a:t>Note que con relación a nuestro prójimo, nuestros padres deben ocupar el primer lugar. Primero</a:t>
            </a:r>
            <a:r>
              <a:rPr lang="es-CO" dirty="0"/>
              <a:t>, el respeto debido a la autoridad de los padres, lo cual lleva al hijo o a la hija a confiar en Dios. </a:t>
            </a:r>
            <a:r>
              <a:rPr lang="es-CO" dirty="0" smtClean="0"/>
              <a:t>Los hijos deben obedecer a los padres, </a:t>
            </a:r>
            <a:r>
              <a:rPr lang="es-CO" i="1" u="sng" dirty="0"/>
              <a:t>s</a:t>
            </a:r>
            <a:r>
              <a:rPr lang="es-CO" i="1" u="sng" dirty="0" smtClean="0"/>
              <a:t>iempre y cuando la autoridad de los padres no choque con la autoridad de Dios, que debe primar en todo. </a:t>
            </a:r>
          </a:p>
          <a:p>
            <a:pPr marL="0" indent="0">
              <a:buNone/>
            </a:pPr>
            <a:endParaRPr lang="es-CO" dirty="0" smtClean="0">
              <a:solidFill>
                <a:srgbClr val="FF0000"/>
              </a:solidFill>
            </a:endParaRPr>
          </a:p>
          <a:p>
            <a:pPr marL="0" indent="0" algn="ctr">
              <a:buNone/>
            </a:pPr>
            <a:r>
              <a:rPr lang="es-CO" dirty="0" smtClean="0"/>
              <a:t>Recordando lo que Cristo dijo:</a:t>
            </a:r>
            <a:r>
              <a:rPr lang="es-CO" dirty="0" smtClean="0">
                <a:solidFill>
                  <a:srgbClr val="FF0000"/>
                </a:solidFill>
              </a:rPr>
              <a:t> </a:t>
            </a:r>
            <a:r>
              <a:rPr lang="es-CO" i="1" dirty="0" smtClean="0">
                <a:solidFill>
                  <a:srgbClr val="0070C0"/>
                </a:solidFill>
              </a:rPr>
              <a:t>«</a:t>
            </a:r>
            <a:r>
              <a:rPr lang="es-CO" b="1" i="1" dirty="0" smtClean="0">
                <a:solidFill>
                  <a:srgbClr val="0070C0"/>
                </a:solidFill>
              </a:rPr>
              <a:t>El</a:t>
            </a:r>
            <a:r>
              <a:rPr lang="es-CO" i="1" dirty="0" smtClean="0">
                <a:solidFill>
                  <a:srgbClr val="0070C0"/>
                </a:solidFill>
              </a:rPr>
              <a:t> </a:t>
            </a:r>
            <a:r>
              <a:rPr lang="es-CO" b="1" i="1" dirty="0">
                <a:solidFill>
                  <a:srgbClr val="0070C0"/>
                </a:solidFill>
              </a:rPr>
              <a:t>que</a:t>
            </a:r>
            <a:r>
              <a:rPr lang="es-CO" i="1" dirty="0">
                <a:solidFill>
                  <a:srgbClr val="0070C0"/>
                </a:solidFill>
              </a:rPr>
              <a:t> </a:t>
            </a:r>
            <a:r>
              <a:rPr lang="es-CO" b="1" i="1" dirty="0">
                <a:solidFill>
                  <a:srgbClr val="0070C0"/>
                </a:solidFill>
              </a:rPr>
              <a:t>ama</a:t>
            </a:r>
            <a:r>
              <a:rPr lang="es-CO" i="1" dirty="0">
                <a:solidFill>
                  <a:srgbClr val="0070C0"/>
                </a:solidFill>
              </a:rPr>
              <a:t> al </a:t>
            </a:r>
            <a:r>
              <a:rPr lang="es-CO" b="1" i="1" dirty="0">
                <a:solidFill>
                  <a:srgbClr val="0070C0"/>
                </a:solidFill>
              </a:rPr>
              <a:t>padre</a:t>
            </a:r>
            <a:r>
              <a:rPr lang="es-CO" i="1" dirty="0">
                <a:solidFill>
                  <a:srgbClr val="0070C0"/>
                </a:solidFill>
              </a:rPr>
              <a:t> o a la madre </a:t>
            </a:r>
            <a:r>
              <a:rPr lang="es-CO" b="1" i="1" dirty="0">
                <a:solidFill>
                  <a:srgbClr val="0070C0"/>
                </a:solidFill>
              </a:rPr>
              <a:t>más</a:t>
            </a:r>
            <a:r>
              <a:rPr lang="es-CO" i="1" dirty="0">
                <a:solidFill>
                  <a:srgbClr val="0070C0"/>
                </a:solidFill>
              </a:rPr>
              <a:t> </a:t>
            </a:r>
            <a:r>
              <a:rPr lang="es-CO" b="1" i="1" dirty="0">
                <a:solidFill>
                  <a:srgbClr val="0070C0"/>
                </a:solidFill>
              </a:rPr>
              <a:t>que</a:t>
            </a:r>
            <a:r>
              <a:rPr lang="es-CO" i="1" dirty="0">
                <a:solidFill>
                  <a:srgbClr val="0070C0"/>
                </a:solidFill>
              </a:rPr>
              <a:t> a </a:t>
            </a:r>
            <a:r>
              <a:rPr lang="es-CO" b="1" i="1" dirty="0">
                <a:solidFill>
                  <a:srgbClr val="0070C0"/>
                </a:solidFill>
              </a:rPr>
              <a:t>mí</a:t>
            </a:r>
            <a:r>
              <a:rPr lang="es-CO" i="1" dirty="0">
                <a:solidFill>
                  <a:srgbClr val="0070C0"/>
                </a:solidFill>
              </a:rPr>
              <a:t>, </a:t>
            </a:r>
            <a:r>
              <a:rPr lang="es-CO" b="1" i="1" dirty="0">
                <a:solidFill>
                  <a:srgbClr val="0070C0"/>
                </a:solidFill>
              </a:rPr>
              <a:t>no</a:t>
            </a:r>
            <a:r>
              <a:rPr lang="es-CO" i="1" dirty="0">
                <a:solidFill>
                  <a:srgbClr val="0070C0"/>
                </a:solidFill>
              </a:rPr>
              <a:t> </a:t>
            </a:r>
            <a:r>
              <a:rPr lang="es-CO" b="1" i="1" dirty="0">
                <a:solidFill>
                  <a:srgbClr val="0070C0"/>
                </a:solidFill>
              </a:rPr>
              <a:t>es</a:t>
            </a:r>
            <a:r>
              <a:rPr lang="es-CO" i="1" dirty="0">
                <a:solidFill>
                  <a:srgbClr val="0070C0"/>
                </a:solidFill>
              </a:rPr>
              <a:t> </a:t>
            </a:r>
            <a:r>
              <a:rPr lang="es-CO" b="1" i="1" dirty="0">
                <a:solidFill>
                  <a:srgbClr val="0070C0"/>
                </a:solidFill>
              </a:rPr>
              <a:t>digno</a:t>
            </a:r>
            <a:r>
              <a:rPr lang="es-CO" i="1" dirty="0">
                <a:solidFill>
                  <a:srgbClr val="0070C0"/>
                </a:solidFill>
              </a:rPr>
              <a:t> </a:t>
            </a:r>
            <a:r>
              <a:rPr lang="es-CO" b="1" i="1" dirty="0">
                <a:solidFill>
                  <a:srgbClr val="0070C0"/>
                </a:solidFill>
              </a:rPr>
              <a:t>de</a:t>
            </a:r>
            <a:r>
              <a:rPr lang="es-CO" i="1" dirty="0">
                <a:solidFill>
                  <a:srgbClr val="0070C0"/>
                </a:solidFill>
              </a:rPr>
              <a:t> </a:t>
            </a:r>
            <a:r>
              <a:rPr lang="es-CO" b="1" i="1" dirty="0" smtClean="0">
                <a:solidFill>
                  <a:srgbClr val="0070C0"/>
                </a:solidFill>
              </a:rPr>
              <a:t>mí</a:t>
            </a:r>
            <a:r>
              <a:rPr lang="es-CO" dirty="0" smtClean="0">
                <a:solidFill>
                  <a:srgbClr val="0070C0"/>
                </a:solidFill>
              </a:rPr>
              <a:t>» </a:t>
            </a:r>
            <a:r>
              <a:rPr lang="es-CO" dirty="0" smtClean="0">
                <a:solidFill>
                  <a:srgbClr val="FF0000"/>
                </a:solidFill>
              </a:rPr>
              <a:t>Mateo 10:37</a:t>
            </a:r>
            <a:r>
              <a:rPr lang="es-CO" dirty="0"/>
              <a:t>.</a:t>
            </a:r>
            <a:r>
              <a:rPr lang="es-CO" dirty="0" smtClean="0"/>
              <a:t> </a:t>
            </a:r>
          </a:p>
          <a:p>
            <a:pPr marL="0" indent="0">
              <a:buNone/>
            </a:pPr>
            <a:endParaRPr lang="es-CO" dirty="0" smtClean="0"/>
          </a:p>
        </p:txBody>
      </p:sp>
    </p:spTree>
    <p:extLst>
      <p:ext uri="{BB962C8B-B14F-4D97-AF65-F5344CB8AC3E}">
        <p14:creationId xmlns:p14="http://schemas.microsoft.com/office/powerpoint/2010/main" val="1809687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ts3.mm.bing.net/images/thumbnail.aspx?q=4549187114239310&amp;id=227f85a228ed2cc90be24d26e4a00a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1052736"/>
            <a:ext cx="3168352" cy="4896544"/>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redondeado"/>
          <p:cNvSpPr/>
          <p:nvPr/>
        </p:nvSpPr>
        <p:spPr>
          <a:xfrm>
            <a:off x="899592" y="476672"/>
            <a:ext cx="4824536" cy="5976664"/>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sz="3200" dirty="0" smtClean="0">
              <a:solidFill>
                <a:srgbClr val="002060"/>
              </a:solidFill>
            </a:endParaRPr>
          </a:p>
          <a:p>
            <a:pPr algn="ctr"/>
            <a:endParaRPr lang="es-CO" sz="3200" dirty="0">
              <a:solidFill>
                <a:srgbClr val="002060"/>
              </a:solidFill>
            </a:endParaRPr>
          </a:p>
          <a:p>
            <a:pPr algn="ctr"/>
            <a:r>
              <a:rPr lang="es-CO" sz="3200" dirty="0" smtClean="0">
                <a:solidFill>
                  <a:srgbClr val="002060"/>
                </a:solidFill>
              </a:rPr>
              <a:t>Pablo </a:t>
            </a:r>
            <a:r>
              <a:rPr lang="es-CO" sz="3200" dirty="0">
                <a:solidFill>
                  <a:srgbClr val="002060"/>
                </a:solidFill>
              </a:rPr>
              <a:t>lo recalca diciendo: «Hijos, obedeced </a:t>
            </a:r>
            <a:r>
              <a:rPr lang="es-CO" sz="3200" i="1" u="sng" dirty="0">
                <a:solidFill>
                  <a:srgbClr val="002060"/>
                </a:solidFill>
              </a:rPr>
              <a:t>en el Señor</a:t>
            </a:r>
            <a:r>
              <a:rPr lang="es-CO" sz="3200" dirty="0">
                <a:solidFill>
                  <a:srgbClr val="002060"/>
                </a:solidFill>
              </a:rPr>
              <a:t> a vuestros padres, porque esto es justo. «Honra a tu padre y a tu madre» (que es el primer mandamiento con promesa) «</a:t>
            </a:r>
            <a:r>
              <a:rPr lang="es-CO" sz="3200" i="1" dirty="0">
                <a:solidFill>
                  <a:srgbClr val="002060"/>
                </a:solidFill>
              </a:rPr>
              <a:t>para que te vaya bien y vivas largo tiempo sobre la tierra</a:t>
            </a:r>
            <a:r>
              <a:rPr lang="es-CO" sz="3200" dirty="0">
                <a:solidFill>
                  <a:srgbClr val="002060"/>
                </a:solidFill>
              </a:rPr>
              <a:t>.» </a:t>
            </a:r>
            <a:r>
              <a:rPr lang="es-CO" sz="3200" dirty="0">
                <a:solidFill>
                  <a:srgbClr val="FF0000"/>
                </a:solidFill>
              </a:rPr>
              <a:t>Efesios 6:1-3 </a:t>
            </a:r>
            <a:br>
              <a:rPr lang="es-CO" sz="3200" dirty="0">
                <a:solidFill>
                  <a:srgbClr val="FF0000"/>
                </a:solidFill>
              </a:rPr>
            </a:br>
            <a:r>
              <a:rPr lang="es-CO" dirty="0">
                <a:solidFill>
                  <a:srgbClr val="002060"/>
                </a:solidFill>
              </a:rPr>
              <a:t/>
            </a:r>
            <a:br>
              <a:rPr lang="es-CO" dirty="0">
                <a:solidFill>
                  <a:srgbClr val="002060"/>
                </a:solidFill>
              </a:rPr>
            </a:br>
            <a:endParaRPr lang="es-CO" dirty="0">
              <a:solidFill>
                <a:srgbClr val="002060"/>
              </a:solidFill>
            </a:endParaRPr>
          </a:p>
          <a:p>
            <a:endParaRPr lang="es-CO" dirty="0"/>
          </a:p>
        </p:txBody>
      </p:sp>
    </p:spTree>
    <p:extLst>
      <p:ext uri="{BB962C8B-B14F-4D97-AF65-F5344CB8AC3E}">
        <p14:creationId xmlns:p14="http://schemas.microsoft.com/office/powerpoint/2010/main" val="12600080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blipFill>
            <a:blip r:embed="rId2"/>
            <a:tile tx="0" ty="0" sx="100000" sy="100000" flip="none" algn="tl"/>
          </a:blipFill>
        </p:spPr>
        <p:txBody>
          <a:bodyPr>
            <a:normAutofit fontScale="92500" lnSpcReduction="20000"/>
          </a:bodyPr>
          <a:lstStyle/>
          <a:p>
            <a:pPr marL="0" indent="0" algn="ctr">
              <a:buNone/>
            </a:pPr>
            <a:r>
              <a:rPr lang="es-CO" sz="3900" b="1" u="sng" dirty="0" smtClean="0"/>
              <a:t>Sexto </a:t>
            </a:r>
            <a:r>
              <a:rPr lang="es-CO" sz="3900" b="1" u="sng" dirty="0"/>
              <a:t>Mandamiento</a:t>
            </a:r>
            <a:r>
              <a:rPr lang="es-CO" sz="3900" b="1" u="sng" dirty="0" smtClean="0"/>
              <a:t>:</a:t>
            </a:r>
            <a:r>
              <a:rPr lang="es-CO" dirty="0" smtClean="0"/>
              <a:t> </a:t>
            </a:r>
            <a:r>
              <a:rPr lang="es-CO" dirty="0" smtClean="0">
                <a:solidFill>
                  <a:srgbClr val="FF0000"/>
                </a:solidFill>
              </a:rPr>
              <a:t>Éxodo 20:13.</a:t>
            </a:r>
            <a:r>
              <a:rPr lang="es-CO" dirty="0">
                <a:solidFill>
                  <a:srgbClr val="FF0000"/>
                </a:solidFill>
              </a:rPr>
              <a:t/>
            </a:r>
            <a:br>
              <a:rPr lang="es-CO" dirty="0">
                <a:solidFill>
                  <a:srgbClr val="FF0000"/>
                </a:solidFill>
              </a:rPr>
            </a:br>
            <a:r>
              <a:rPr lang="es-CO" dirty="0"/>
              <a:t/>
            </a:r>
            <a:br>
              <a:rPr lang="es-CO" dirty="0"/>
            </a:br>
            <a:r>
              <a:rPr lang="es-CO" dirty="0" smtClean="0"/>
              <a:t>«</a:t>
            </a:r>
            <a:r>
              <a:rPr lang="es-CO" i="1" dirty="0" smtClean="0">
                <a:solidFill>
                  <a:srgbClr val="0070C0"/>
                </a:solidFill>
              </a:rPr>
              <a:t>No </a:t>
            </a:r>
            <a:r>
              <a:rPr lang="es-CO" i="1" dirty="0">
                <a:solidFill>
                  <a:srgbClr val="0070C0"/>
                </a:solidFill>
              </a:rPr>
              <a:t>cometerás </a:t>
            </a:r>
            <a:r>
              <a:rPr lang="es-CO" i="1" dirty="0" smtClean="0">
                <a:solidFill>
                  <a:srgbClr val="0070C0"/>
                </a:solidFill>
              </a:rPr>
              <a:t>homicidio</a:t>
            </a:r>
            <a:r>
              <a:rPr lang="es-CO" dirty="0" smtClean="0"/>
              <a:t>» </a:t>
            </a:r>
          </a:p>
          <a:p>
            <a:pPr marL="0" indent="0" algn="ctr">
              <a:buNone/>
            </a:pPr>
            <a:r>
              <a:rPr lang="es-CO" dirty="0" smtClean="0"/>
              <a:t>El </a:t>
            </a:r>
            <a:r>
              <a:rPr lang="es-CO" dirty="0"/>
              <a:t>sexto mandamiento va más allá del asesinato: implica también el respeto de la vida, el rechazo de la guerra, el </a:t>
            </a:r>
            <a:r>
              <a:rPr lang="es-CO" dirty="0" smtClean="0"/>
              <a:t>crimen </a:t>
            </a:r>
            <a:r>
              <a:rPr lang="es-CO" dirty="0"/>
              <a:t>y el </a:t>
            </a:r>
            <a:r>
              <a:rPr lang="es-CO" dirty="0" smtClean="0"/>
              <a:t>suicidio. Implica: Toda </a:t>
            </a:r>
            <a:r>
              <a:rPr lang="es-CO" dirty="0"/>
              <a:t>demostración de odio, todo aquello que obstaculice la libertad del prójimo, todo lo que pueda dañar la integridad, son condenados. </a:t>
            </a:r>
            <a:br>
              <a:rPr lang="es-CO" dirty="0"/>
            </a:br>
            <a:endParaRPr lang="es-CO" dirty="0" smtClean="0"/>
          </a:p>
          <a:p>
            <a:pPr marL="0" indent="0" algn="ctr">
              <a:buNone/>
            </a:pPr>
            <a:r>
              <a:rPr lang="es-CO" dirty="0" smtClean="0">
                <a:solidFill>
                  <a:srgbClr val="FF0000"/>
                </a:solidFill>
              </a:rPr>
              <a:t>1 </a:t>
            </a:r>
            <a:r>
              <a:rPr lang="es-CO" dirty="0">
                <a:solidFill>
                  <a:srgbClr val="FF0000"/>
                </a:solidFill>
              </a:rPr>
              <a:t>Juan 3:15</a:t>
            </a:r>
            <a:r>
              <a:rPr lang="es-CO" dirty="0"/>
              <a:t> </a:t>
            </a:r>
            <a:br>
              <a:rPr lang="es-CO" dirty="0"/>
            </a:br>
            <a:r>
              <a:rPr lang="es-CO" dirty="0" smtClean="0"/>
              <a:t>«</a:t>
            </a:r>
            <a:r>
              <a:rPr lang="es-CO" i="1" dirty="0" smtClean="0">
                <a:solidFill>
                  <a:srgbClr val="0070C0"/>
                </a:solidFill>
              </a:rPr>
              <a:t>Todo </a:t>
            </a:r>
            <a:r>
              <a:rPr lang="es-CO" i="1" dirty="0">
                <a:solidFill>
                  <a:srgbClr val="0070C0"/>
                </a:solidFill>
              </a:rPr>
              <a:t>aquel que odia a su hermano es homicida, y sabéis que ningún homicida tiene vida eterna permaneciendo en </a:t>
            </a:r>
            <a:r>
              <a:rPr lang="es-CO" i="1" dirty="0" smtClean="0">
                <a:solidFill>
                  <a:srgbClr val="0070C0"/>
                </a:solidFill>
              </a:rPr>
              <a:t>él</a:t>
            </a:r>
            <a:r>
              <a:rPr lang="es-CO" dirty="0" smtClean="0"/>
              <a:t>»</a:t>
            </a:r>
            <a:r>
              <a:rPr lang="es-CO" dirty="0"/>
              <a:t/>
            </a:r>
            <a:br>
              <a:rPr lang="es-CO" dirty="0"/>
            </a:br>
            <a:endParaRPr lang="es-CO" dirty="0"/>
          </a:p>
          <a:p>
            <a:endParaRPr lang="es-CO" dirty="0"/>
          </a:p>
        </p:txBody>
      </p:sp>
    </p:spTree>
    <p:extLst>
      <p:ext uri="{BB962C8B-B14F-4D97-AF65-F5344CB8AC3E}">
        <p14:creationId xmlns:p14="http://schemas.microsoft.com/office/powerpoint/2010/main" val="2545613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wheel(1)">
                                      <p:cBhvr>
                                        <p:cTn id="22"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4032448"/>
          </a:xfrm>
        </p:spPr>
        <p:txBody>
          <a:bodyPr>
            <a:normAutofit fontScale="77500" lnSpcReduction="20000"/>
          </a:bodyPr>
          <a:lstStyle/>
          <a:p>
            <a:pPr marL="0" indent="0">
              <a:buNone/>
            </a:pPr>
            <a:r>
              <a:rPr lang="es-CO" sz="4100" b="1" u="sng" dirty="0"/>
              <a:t>Séptimo Mandamiento</a:t>
            </a:r>
            <a:r>
              <a:rPr lang="es-CO" sz="4100" b="1" u="sng" dirty="0" smtClean="0"/>
              <a:t>:</a:t>
            </a:r>
            <a:r>
              <a:rPr lang="es-CO" dirty="0" smtClean="0"/>
              <a:t> </a:t>
            </a:r>
            <a:r>
              <a:rPr lang="es-CO" dirty="0" smtClean="0">
                <a:solidFill>
                  <a:srgbClr val="FF0000"/>
                </a:solidFill>
              </a:rPr>
              <a:t>Éxodo 20:14</a:t>
            </a:r>
            <a:r>
              <a:rPr lang="es-CO" dirty="0">
                <a:solidFill>
                  <a:srgbClr val="FF0000"/>
                </a:solidFill>
              </a:rPr>
              <a:t/>
            </a:r>
            <a:br>
              <a:rPr lang="es-CO" dirty="0">
                <a:solidFill>
                  <a:srgbClr val="FF0000"/>
                </a:solidFill>
              </a:rPr>
            </a:br>
            <a:r>
              <a:rPr lang="es-CO" dirty="0">
                <a:solidFill>
                  <a:srgbClr val="FF0000"/>
                </a:solidFill>
              </a:rPr>
              <a:t> </a:t>
            </a:r>
            <a:r>
              <a:rPr lang="es-CO" dirty="0"/>
              <a:t/>
            </a:r>
            <a:br>
              <a:rPr lang="es-CO" dirty="0"/>
            </a:br>
            <a:r>
              <a:rPr lang="es-CO" dirty="0"/>
              <a:t/>
            </a:r>
            <a:br>
              <a:rPr lang="es-CO" dirty="0"/>
            </a:br>
            <a:r>
              <a:rPr lang="es-CO" dirty="0" smtClean="0"/>
              <a:t>«</a:t>
            </a:r>
            <a:r>
              <a:rPr lang="es-CO" i="1" dirty="0" smtClean="0">
                <a:solidFill>
                  <a:srgbClr val="0070C0"/>
                </a:solidFill>
              </a:rPr>
              <a:t>No </a:t>
            </a:r>
            <a:r>
              <a:rPr lang="es-CO" i="1" dirty="0">
                <a:solidFill>
                  <a:srgbClr val="0070C0"/>
                </a:solidFill>
              </a:rPr>
              <a:t>cometerás </a:t>
            </a:r>
            <a:r>
              <a:rPr lang="es-CO" i="1" dirty="0" smtClean="0">
                <a:solidFill>
                  <a:srgbClr val="0070C0"/>
                </a:solidFill>
              </a:rPr>
              <a:t>adulterio</a:t>
            </a:r>
            <a:r>
              <a:rPr lang="es-CO" dirty="0" smtClean="0"/>
              <a:t>»</a:t>
            </a:r>
          </a:p>
          <a:p>
            <a:pPr marL="0" indent="0">
              <a:buNone/>
            </a:pPr>
            <a:r>
              <a:rPr lang="es-CO" dirty="0" smtClean="0"/>
              <a:t>Aquí</a:t>
            </a:r>
            <a:r>
              <a:rPr lang="es-CO" dirty="0"/>
              <a:t>, nuevamente, el mandamiento va más allá de lo que parece ser a primera vista: </a:t>
            </a:r>
            <a:r>
              <a:rPr lang="es-CO" dirty="0" smtClean="0"/>
              <a:t>De </a:t>
            </a:r>
            <a:r>
              <a:rPr lang="es-CO" dirty="0"/>
              <a:t>hecho, el simple acto de codiciar con los ojos es una transgreción de la ley de Dios.</a:t>
            </a:r>
          </a:p>
          <a:p>
            <a:r>
              <a:rPr lang="es-CO" b="1" dirty="0"/>
              <a:t>Dios, por lo tanto, nos manda no sólo a tener control propio sobre nuestros actos, sino también nuestros pensamientos, ayudados por Su poder que obra en nosotros. </a:t>
            </a:r>
            <a:br>
              <a:rPr lang="es-CO" b="1" dirty="0"/>
            </a:br>
            <a:endParaRPr lang="es-CO" b="1" dirty="0" smtClean="0"/>
          </a:p>
        </p:txBody>
      </p:sp>
      <p:sp>
        <p:nvSpPr>
          <p:cNvPr id="4" name="3 Rectángulo redondeado"/>
          <p:cNvSpPr/>
          <p:nvPr/>
        </p:nvSpPr>
        <p:spPr>
          <a:xfrm>
            <a:off x="323528" y="4437112"/>
            <a:ext cx="5760640" cy="2232248"/>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3200" dirty="0">
                <a:solidFill>
                  <a:srgbClr val="FF0000"/>
                </a:solidFill>
              </a:rPr>
              <a:t>Mateo 5:28 </a:t>
            </a:r>
            <a:br>
              <a:rPr lang="es-CO" sz="3200" dirty="0">
                <a:solidFill>
                  <a:srgbClr val="FF0000"/>
                </a:solidFill>
              </a:rPr>
            </a:br>
            <a:r>
              <a:rPr lang="es-CO" sz="3200" dirty="0">
                <a:solidFill>
                  <a:srgbClr val="0070C0"/>
                </a:solidFill>
              </a:rPr>
              <a:t>Pero Yo os digo que </a:t>
            </a:r>
            <a:r>
              <a:rPr lang="es-CO" sz="3200" i="1" dirty="0">
                <a:solidFill>
                  <a:srgbClr val="0070C0"/>
                </a:solidFill>
              </a:rPr>
              <a:t>todo el que mira a una mujer PARA CODICIARLA ya adulteró con ella en su corazón. </a:t>
            </a:r>
          </a:p>
        </p:txBody>
      </p:sp>
      <p:pic>
        <p:nvPicPr>
          <p:cNvPr id="2050" name="Picture 2" descr="http://us.123rf.com/400wm/400/400/xalanx/xalanx0811/xalanx081100159/3864836-retrato-de-una-mujer-pensativa-sobre-fondo-blanc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6216" y="4293096"/>
            <a:ext cx="2376264" cy="23603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4844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heel(1)">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1)">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nodeType="clickEffect">
                                  <p:stCondLst>
                                    <p:cond delay="0"/>
                                  </p:stCondLst>
                                  <p:childTnLst>
                                    <p:set>
                                      <p:cBhvr>
                                        <p:cTn id="21" dur="1" fill="hold">
                                          <p:stCondLst>
                                            <p:cond delay="0"/>
                                          </p:stCondLst>
                                        </p:cTn>
                                        <p:tgtEl>
                                          <p:spTgt spid="2050"/>
                                        </p:tgtEl>
                                        <p:attrNameLst>
                                          <p:attrName>style.visibility</p:attrName>
                                        </p:attrNameLst>
                                      </p:cBhvr>
                                      <p:to>
                                        <p:strVal val="visible"/>
                                      </p:to>
                                    </p:set>
                                    <p:anim calcmode="lin" valueType="num">
                                      <p:cBhvr>
                                        <p:cTn id="22" dur="1000" fill="hold"/>
                                        <p:tgtEl>
                                          <p:spTgt spid="2050"/>
                                        </p:tgtEl>
                                        <p:attrNameLst>
                                          <p:attrName>ppt_w</p:attrName>
                                        </p:attrNameLst>
                                      </p:cBhvr>
                                      <p:tavLst>
                                        <p:tav tm="0">
                                          <p:val>
                                            <p:fltVal val="0"/>
                                          </p:val>
                                        </p:tav>
                                        <p:tav tm="100000">
                                          <p:val>
                                            <p:strVal val="#ppt_w"/>
                                          </p:val>
                                        </p:tav>
                                      </p:tavLst>
                                    </p:anim>
                                    <p:anim calcmode="lin" valueType="num">
                                      <p:cBhvr>
                                        <p:cTn id="23" dur="1000" fill="hold"/>
                                        <p:tgtEl>
                                          <p:spTgt spid="2050"/>
                                        </p:tgtEl>
                                        <p:attrNameLst>
                                          <p:attrName>ppt_h</p:attrName>
                                        </p:attrNameLst>
                                      </p:cBhvr>
                                      <p:tavLst>
                                        <p:tav tm="0">
                                          <p:val>
                                            <p:fltVal val="0"/>
                                          </p:val>
                                        </p:tav>
                                        <p:tav tm="100000">
                                          <p:val>
                                            <p:strVal val="#ppt_h"/>
                                          </p:val>
                                        </p:tav>
                                      </p:tavLst>
                                    </p:anim>
                                    <p:anim calcmode="lin" valueType="num">
                                      <p:cBhvr>
                                        <p:cTn id="24" dur="1000" fill="hold"/>
                                        <p:tgtEl>
                                          <p:spTgt spid="2050"/>
                                        </p:tgtEl>
                                        <p:attrNameLst>
                                          <p:attrName>style.rotation</p:attrName>
                                        </p:attrNameLst>
                                      </p:cBhvr>
                                      <p:tavLst>
                                        <p:tav tm="0">
                                          <p:val>
                                            <p:fltVal val="90"/>
                                          </p:val>
                                        </p:tav>
                                        <p:tav tm="100000">
                                          <p:val>
                                            <p:fltVal val="0"/>
                                          </p:val>
                                        </p:tav>
                                      </p:tavLst>
                                    </p:anim>
                                    <p:animEffect transition="in" filter="fade">
                                      <p:cBhvr>
                                        <p:cTn id="25" dur="1000"/>
                                        <p:tgtEl>
                                          <p:spTgt spid="2050"/>
                                        </p:tgtEl>
                                      </p:cBhvr>
                                    </p:animEffect>
                                  </p:childTnLst>
                                </p:cTn>
                              </p:par>
                            </p:childTnLst>
                          </p:cTn>
                        </p:par>
                      </p:childTnLst>
                    </p:cTn>
                  </p:par>
                  <p:par>
                    <p:cTn id="26" fill="hold">
                      <p:stCondLst>
                        <p:cond delay="indefinite"/>
                      </p:stCondLst>
                      <p:childTnLst>
                        <p:par>
                          <p:cTn id="27" fill="hold">
                            <p:stCondLst>
                              <p:cond delay="0"/>
                            </p:stCondLst>
                            <p:childTnLst>
                              <p:par>
                                <p:cTn id="28" presetID="31" presetClass="entr" presetSubtype="0" fill="hold" grpId="0" nodeType="clickEffect">
                                  <p:stCondLst>
                                    <p:cond delay="0"/>
                                  </p:stCondLst>
                                  <p:childTnLst>
                                    <p:set>
                                      <p:cBhvr>
                                        <p:cTn id="29" dur="1" fill="hold">
                                          <p:stCondLst>
                                            <p:cond delay="0"/>
                                          </p:stCondLst>
                                        </p:cTn>
                                        <p:tgtEl>
                                          <p:spTgt spid="4"/>
                                        </p:tgtEl>
                                        <p:attrNameLst>
                                          <p:attrName>style.visibility</p:attrName>
                                        </p:attrNameLst>
                                      </p:cBhvr>
                                      <p:to>
                                        <p:strVal val="visible"/>
                                      </p:to>
                                    </p:set>
                                    <p:anim calcmode="lin" valueType="num">
                                      <p:cBhvr>
                                        <p:cTn id="30" dur="1000" fill="hold"/>
                                        <p:tgtEl>
                                          <p:spTgt spid="4"/>
                                        </p:tgtEl>
                                        <p:attrNameLst>
                                          <p:attrName>ppt_w</p:attrName>
                                        </p:attrNameLst>
                                      </p:cBhvr>
                                      <p:tavLst>
                                        <p:tav tm="0">
                                          <p:val>
                                            <p:fltVal val="0"/>
                                          </p:val>
                                        </p:tav>
                                        <p:tav tm="100000">
                                          <p:val>
                                            <p:strVal val="#ppt_w"/>
                                          </p:val>
                                        </p:tav>
                                      </p:tavLst>
                                    </p:anim>
                                    <p:anim calcmode="lin" valueType="num">
                                      <p:cBhvr>
                                        <p:cTn id="31" dur="1000" fill="hold"/>
                                        <p:tgtEl>
                                          <p:spTgt spid="4"/>
                                        </p:tgtEl>
                                        <p:attrNameLst>
                                          <p:attrName>ppt_h</p:attrName>
                                        </p:attrNameLst>
                                      </p:cBhvr>
                                      <p:tavLst>
                                        <p:tav tm="0">
                                          <p:val>
                                            <p:fltVal val="0"/>
                                          </p:val>
                                        </p:tav>
                                        <p:tav tm="100000">
                                          <p:val>
                                            <p:strVal val="#ppt_h"/>
                                          </p:val>
                                        </p:tav>
                                      </p:tavLst>
                                    </p:anim>
                                    <p:anim calcmode="lin" valueType="num">
                                      <p:cBhvr>
                                        <p:cTn id="32" dur="1000" fill="hold"/>
                                        <p:tgtEl>
                                          <p:spTgt spid="4"/>
                                        </p:tgtEl>
                                        <p:attrNameLst>
                                          <p:attrName>style.rotation</p:attrName>
                                        </p:attrNameLst>
                                      </p:cBhvr>
                                      <p:tavLst>
                                        <p:tav tm="0">
                                          <p:val>
                                            <p:fltVal val="90"/>
                                          </p:val>
                                        </p:tav>
                                        <p:tav tm="100000">
                                          <p:val>
                                            <p:fltVal val="0"/>
                                          </p:val>
                                        </p:tav>
                                      </p:tavLst>
                                    </p:anim>
                                    <p:animEffect transition="in" filter="fade">
                                      <p:cBhvr>
                                        <p:cTn id="33"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blipFill>
            <a:blip r:embed="rId2"/>
            <a:tile tx="0" ty="0" sx="100000" sy="100000" flip="none" algn="tl"/>
          </a:blipFill>
        </p:spPr>
        <p:txBody>
          <a:bodyPr>
            <a:normAutofit fontScale="85000" lnSpcReduction="20000"/>
          </a:bodyPr>
          <a:lstStyle/>
          <a:p>
            <a:pPr marL="0" indent="0">
              <a:buNone/>
            </a:pPr>
            <a:r>
              <a:rPr lang="es-CO" sz="3800" b="1" u="sng" dirty="0" smtClean="0"/>
              <a:t>Octavo </a:t>
            </a:r>
            <a:r>
              <a:rPr lang="es-CO" sz="3800" b="1" u="sng" dirty="0"/>
              <a:t>Mandamiento</a:t>
            </a:r>
            <a:r>
              <a:rPr lang="es-CO" sz="3800" b="1" u="sng" dirty="0" smtClean="0"/>
              <a:t>: </a:t>
            </a:r>
            <a:r>
              <a:rPr lang="es-CO" dirty="0" smtClean="0">
                <a:solidFill>
                  <a:srgbClr val="FF0000"/>
                </a:solidFill>
              </a:rPr>
              <a:t>Éxodo 20:15</a:t>
            </a:r>
            <a:r>
              <a:rPr lang="es-CO" dirty="0"/>
              <a:t/>
            </a:r>
            <a:br>
              <a:rPr lang="es-CO" dirty="0"/>
            </a:br>
            <a:r>
              <a:rPr lang="es-CO" dirty="0"/>
              <a:t/>
            </a:r>
            <a:br>
              <a:rPr lang="es-CO" dirty="0"/>
            </a:br>
            <a:r>
              <a:rPr lang="es-CO" sz="3800" dirty="0" smtClean="0"/>
              <a:t>«</a:t>
            </a:r>
            <a:r>
              <a:rPr lang="es-CO" sz="3800" i="1" dirty="0" smtClean="0">
                <a:solidFill>
                  <a:srgbClr val="0070C0"/>
                </a:solidFill>
              </a:rPr>
              <a:t>No robarás</a:t>
            </a:r>
            <a:r>
              <a:rPr lang="es-CO" sz="3800" dirty="0" smtClean="0"/>
              <a:t>»</a:t>
            </a:r>
          </a:p>
          <a:p>
            <a:pPr marL="0" indent="0">
              <a:buNone/>
            </a:pPr>
            <a:r>
              <a:rPr lang="es-CO" sz="3800" dirty="0" smtClean="0"/>
              <a:t> </a:t>
            </a:r>
            <a:r>
              <a:rPr lang="es-CO" sz="3800" dirty="0"/>
              <a:t>Cualquier traspaso o agravio a la propiedad ajena, es una violación del octavo mandamiento.</a:t>
            </a:r>
          </a:p>
          <a:p>
            <a:r>
              <a:rPr lang="es-CO" sz="3800" dirty="0"/>
              <a:t>Debemos ganar lo que necesitamos a través del trabajo concienzudo y honesto. </a:t>
            </a:r>
            <a:br>
              <a:rPr lang="es-CO" sz="3800" dirty="0"/>
            </a:br>
            <a:endParaRPr lang="es-CO" sz="3800" dirty="0" smtClean="0"/>
          </a:p>
          <a:p>
            <a:r>
              <a:rPr lang="es-CO" sz="3800" dirty="0" smtClean="0">
                <a:solidFill>
                  <a:srgbClr val="FF0000"/>
                </a:solidFill>
              </a:rPr>
              <a:t>Efesios </a:t>
            </a:r>
            <a:r>
              <a:rPr lang="es-CO" sz="3800" dirty="0">
                <a:solidFill>
                  <a:srgbClr val="FF0000"/>
                </a:solidFill>
              </a:rPr>
              <a:t>4:28 </a:t>
            </a:r>
            <a:r>
              <a:rPr lang="es-CO" sz="3800" dirty="0"/>
              <a:t/>
            </a:r>
            <a:br>
              <a:rPr lang="es-CO" sz="3800" dirty="0"/>
            </a:br>
            <a:r>
              <a:rPr lang="es-CO" sz="3800" dirty="0" smtClean="0"/>
              <a:t>«</a:t>
            </a:r>
            <a:r>
              <a:rPr lang="es-CO" sz="3800" i="1" dirty="0" smtClean="0">
                <a:solidFill>
                  <a:srgbClr val="0070C0"/>
                </a:solidFill>
              </a:rPr>
              <a:t>El </a:t>
            </a:r>
            <a:r>
              <a:rPr lang="es-CO" sz="3800" i="1" dirty="0">
                <a:solidFill>
                  <a:srgbClr val="0070C0"/>
                </a:solidFill>
              </a:rPr>
              <a:t>que robaba no robe más, sino que trabaje esforzadamente, haciendo con sus propias manos lo que es bueno, para tener qué compartir con el que tenga </a:t>
            </a:r>
            <a:r>
              <a:rPr lang="es-CO" sz="3800" i="1" dirty="0" smtClean="0">
                <a:solidFill>
                  <a:srgbClr val="0070C0"/>
                </a:solidFill>
              </a:rPr>
              <a:t>necesidad</a:t>
            </a:r>
            <a:r>
              <a:rPr lang="es-CO" sz="3800" dirty="0" smtClean="0"/>
              <a:t>».</a:t>
            </a:r>
            <a:r>
              <a:rPr lang="es-CO" sz="3800" dirty="0"/>
              <a:t> </a:t>
            </a:r>
            <a:endParaRPr lang="es-CO" dirty="0"/>
          </a:p>
        </p:txBody>
      </p:sp>
    </p:spTree>
    <p:extLst>
      <p:ext uri="{BB962C8B-B14F-4D97-AF65-F5344CB8AC3E}">
        <p14:creationId xmlns:p14="http://schemas.microsoft.com/office/powerpoint/2010/main" val="2180003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blipFill>
            <a:blip r:embed="rId2"/>
            <a:tile tx="0" ty="0" sx="100000" sy="100000" flip="none" algn="tl"/>
          </a:blipFill>
        </p:spPr>
        <p:txBody>
          <a:bodyPr>
            <a:normAutofit fontScale="92500" lnSpcReduction="20000"/>
          </a:bodyPr>
          <a:lstStyle/>
          <a:p>
            <a:pPr marL="0" indent="0">
              <a:buNone/>
            </a:pPr>
            <a:r>
              <a:rPr lang="es-CO" sz="3900" b="1" u="sng" dirty="0" smtClean="0"/>
              <a:t>Noveno </a:t>
            </a:r>
            <a:r>
              <a:rPr lang="es-CO" sz="3900" b="1" u="sng" dirty="0"/>
              <a:t>Mandamiento</a:t>
            </a:r>
            <a:r>
              <a:rPr lang="es-CO" sz="3900" b="1" u="sng" dirty="0" smtClean="0"/>
              <a:t>:</a:t>
            </a:r>
            <a:r>
              <a:rPr lang="es-CO" dirty="0" smtClean="0"/>
              <a:t> </a:t>
            </a:r>
            <a:r>
              <a:rPr lang="es-CO" dirty="0" smtClean="0">
                <a:solidFill>
                  <a:srgbClr val="FF0000"/>
                </a:solidFill>
              </a:rPr>
              <a:t>Éxodo </a:t>
            </a:r>
            <a:r>
              <a:rPr lang="es-CO" dirty="0">
                <a:solidFill>
                  <a:srgbClr val="FF0000"/>
                </a:solidFill>
              </a:rPr>
              <a:t>20:16  </a:t>
            </a:r>
            <a:br>
              <a:rPr lang="es-CO" dirty="0">
                <a:solidFill>
                  <a:srgbClr val="FF0000"/>
                </a:solidFill>
              </a:rPr>
            </a:br>
            <a:r>
              <a:rPr lang="es-CO" dirty="0"/>
              <a:t/>
            </a:r>
            <a:br>
              <a:rPr lang="es-CO" dirty="0"/>
            </a:br>
            <a:r>
              <a:rPr lang="es-CO" dirty="0" smtClean="0"/>
              <a:t>«</a:t>
            </a:r>
            <a:r>
              <a:rPr lang="es-CO" i="1" dirty="0" smtClean="0">
                <a:solidFill>
                  <a:srgbClr val="0070C0"/>
                </a:solidFill>
              </a:rPr>
              <a:t>No </a:t>
            </a:r>
            <a:r>
              <a:rPr lang="es-CO" i="1" dirty="0">
                <a:solidFill>
                  <a:srgbClr val="0070C0"/>
                </a:solidFill>
              </a:rPr>
              <a:t>darás falso testimonio contra tu </a:t>
            </a:r>
            <a:r>
              <a:rPr lang="es-CO" i="1" dirty="0" smtClean="0">
                <a:solidFill>
                  <a:srgbClr val="0070C0"/>
                </a:solidFill>
              </a:rPr>
              <a:t>prójimo</a:t>
            </a:r>
            <a:r>
              <a:rPr lang="es-CO" dirty="0" smtClean="0"/>
              <a:t>»</a:t>
            </a:r>
          </a:p>
          <a:p>
            <a:pPr marL="0" indent="0">
              <a:buNone/>
            </a:pPr>
            <a:r>
              <a:rPr lang="es-CO" dirty="0" smtClean="0"/>
              <a:t> </a:t>
            </a:r>
            <a:r>
              <a:rPr lang="es-CO" dirty="0"/>
              <a:t>La mentira y el chisme no pueden servir a la causa de Dios.</a:t>
            </a:r>
          </a:p>
          <a:p>
            <a:r>
              <a:rPr lang="es-CO" dirty="0"/>
              <a:t>Las palabras han de ser herramientas para la </a:t>
            </a:r>
            <a:r>
              <a:rPr lang="es-CO" u="sng" dirty="0"/>
              <a:t>edificación</a:t>
            </a:r>
            <a:r>
              <a:rPr lang="es-CO" dirty="0"/>
              <a:t>; y el cristiano, un siervo de la verdad. </a:t>
            </a:r>
            <a:br>
              <a:rPr lang="es-CO" dirty="0"/>
            </a:br>
            <a:endParaRPr lang="es-CO" dirty="0" smtClean="0"/>
          </a:p>
          <a:p>
            <a:r>
              <a:rPr lang="es-CO" dirty="0" smtClean="0">
                <a:solidFill>
                  <a:srgbClr val="FF0000"/>
                </a:solidFill>
              </a:rPr>
              <a:t>Zacarías </a:t>
            </a:r>
            <a:r>
              <a:rPr lang="es-CO" dirty="0">
                <a:solidFill>
                  <a:srgbClr val="FF0000"/>
                </a:solidFill>
              </a:rPr>
              <a:t>8:16,17</a:t>
            </a:r>
            <a:r>
              <a:rPr lang="es-CO" dirty="0"/>
              <a:t> </a:t>
            </a:r>
            <a:br>
              <a:rPr lang="es-CO" dirty="0"/>
            </a:br>
            <a:r>
              <a:rPr lang="es-CO" dirty="0"/>
              <a:t>«</a:t>
            </a:r>
            <a:r>
              <a:rPr lang="es-CO" i="1" dirty="0">
                <a:solidFill>
                  <a:srgbClr val="0070C0"/>
                </a:solidFill>
              </a:rPr>
              <a:t>Estas son las cosas que habéis de hacer: Hablad verdad cada cual con su prójimo. Juzgad en vuestros tribunales con juicio de paz. Ninguno de vosotros piense en su corazón el mal contra su prójimo. No améis el falso juramento, porque Yo aborrezco todas estas cosas,» dice </a:t>
            </a:r>
            <a:r>
              <a:rPr lang="es-CO" i="1" dirty="0" smtClean="0">
                <a:solidFill>
                  <a:srgbClr val="0070C0"/>
                </a:solidFill>
              </a:rPr>
              <a:t>Jehová</a:t>
            </a:r>
            <a:r>
              <a:rPr lang="es-CO" dirty="0" smtClean="0"/>
              <a:t>»</a:t>
            </a:r>
            <a:r>
              <a:rPr lang="es-CO" dirty="0"/>
              <a:t> </a:t>
            </a:r>
          </a:p>
        </p:txBody>
      </p:sp>
    </p:spTree>
    <p:extLst>
      <p:ext uri="{BB962C8B-B14F-4D97-AF65-F5344CB8AC3E}">
        <p14:creationId xmlns:p14="http://schemas.microsoft.com/office/powerpoint/2010/main" val="1320825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 calcmode="lin" valueType="num">
                                      <p:cBhvr>
                                        <p:cTn id="35"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6"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568952" cy="6192688"/>
          </a:xfrm>
          <a:blipFill>
            <a:blip r:embed="rId2"/>
            <a:tile tx="0" ty="0" sx="100000" sy="100000" flip="none" algn="tl"/>
          </a:blipFill>
        </p:spPr>
        <p:txBody>
          <a:bodyPr>
            <a:normAutofit fontScale="92500" lnSpcReduction="20000"/>
          </a:bodyPr>
          <a:lstStyle/>
          <a:p>
            <a:pPr marL="0" indent="0">
              <a:buNone/>
            </a:pPr>
            <a:r>
              <a:rPr lang="es-CO" sz="3900" b="1" u="sng" dirty="0"/>
              <a:t>Décimo Mandamiento</a:t>
            </a:r>
            <a:r>
              <a:rPr lang="es-CO" sz="3900" b="1" u="sng" dirty="0" smtClean="0"/>
              <a:t>: </a:t>
            </a:r>
            <a:r>
              <a:rPr lang="es-CO" dirty="0" smtClean="0">
                <a:solidFill>
                  <a:srgbClr val="FF0000"/>
                </a:solidFill>
              </a:rPr>
              <a:t>Éxodo 20:17</a:t>
            </a:r>
            <a:br>
              <a:rPr lang="es-CO" dirty="0" smtClean="0">
                <a:solidFill>
                  <a:srgbClr val="FF0000"/>
                </a:solidFill>
              </a:rPr>
            </a:br>
            <a:r>
              <a:rPr lang="es-CO" dirty="0" smtClean="0">
                <a:solidFill>
                  <a:srgbClr val="FF0000"/>
                </a:solidFill>
              </a:rPr>
              <a:t> </a:t>
            </a:r>
            <a:r>
              <a:rPr lang="es-CO" dirty="0"/>
              <a:t/>
            </a:r>
            <a:br>
              <a:rPr lang="es-CO" dirty="0"/>
            </a:br>
            <a:r>
              <a:rPr lang="es-CO" dirty="0" smtClean="0"/>
              <a:t>«</a:t>
            </a:r>
            <a:r>
              <a:rPr lang="es-CO" i="1" dirty="0" smtClean="0">
                <a:solidFill>
                  <a:srgbClr val="0070C0"/>
                </a:solidFill>
              </a:rPr>
              <a:t>No </a:t>
            </a:r>
            <a:r>
              <a:rPr lang="es-CO" i="1" dirty="0">
                <a:solidFill>
                  <a:srgbClr val="0070C0"/>
                </a:solidFill>
              </a:rPr>
              <a:t>codiciarás la casa de tu prójimo; no codiciarás la mujer de tu prójimo, ni su siervo, ni su sierva, ni su buey, ni su asno, ni cosa alguna que sea de tu </a:t>
            </a:r>
            <a:r>
              <a:rPr lang="es-CO" i="1" dirty="0" smtClean="0">
                <a:solidFill>
                  <a:srgbClr val="0070C0"/>
                </a:solidFill>
              </a:rPr>
              <a:t>prójimo».</a:t>
            </a:r>
          </a:p>
          <a:p>
            <a:pPr marL="0" indent="0">
              <a:buNone/>
            </a:pPr>
            <a:endParaRPr lang="es-CO" dirty="0"/>
          </a:p>
          <a:p>
            <a:pPr marL="0" indent="0">
              <a:buNone/>
            </a:pPr>
            <a:r>
              <a:rPr lang="es-CO" dirty="0" smtClean="0"/>
              <a:t>La </a:t>
            </a:r>
            <a:r>
              <a:rPr lang="es-CO" dirty="0"/>
              <a:t>envidia, la codicia, raíz de todos los males, </a:t>
            </a:r>
            <a:r>
              <a:rPr lang="es-CO" dirty="0" smtClean="0"/>
              <a:t>que llevó </a:t>
            </a:r>
            <a:r>
              <a:rPr lang="es-CO" dirty="0"/>
              <a:t>a Adán y a Eva a desobedecer a </a:t>
            </a:r>
            <a:r>
              <a:rPr lang="es-CO" dirty="0" smtClean="0"/>
              <a:t>Dios, </a:t>
            </a:r>
            <a:r>
              <a:rPr lang="es-CO" dirty="0"/>
              <a:t>e</a:t>
            </a:r>
            <a:r>
              <a:rPr lang="es-CO" dirty="0" smtClean="0"/>
              <a:t>s lo mismo que hoy </a:t>
            </a:r>
            <a:r>
              <a:rPr lang="es-CO" dirty="0"/>
              <a:t>aún lleva a millones de personas a la perdición. </a:t>
            </a:r>
            <a:br>
              <a:rPr lang="es-CO" dirty="0"/>
            </a:br>
            <a:endParaRPr lang="es-CO" dirty="0" smtClean="0"/>
          </a:p>
          <a:p>
            <a:pPr marL="0" indent="0">
              <a:buNone/>
            </a:pPr>
            <a:r>
              <a:rPr lang="es-CO" dirty="0" smtClean="0">
                <a:solidFill>
                  <a:srgbClr val="FF0000"/>
                </a:solidFill>
              </a:rPr>
              <a:t>1 </a:t>
            </a:r>
            <a:r>
              <a:rPr lang="es-CO" dirty="0">
                <a:solidFill>
                  <a:srgbClr val="FF0000"/>
                </a:solidFill>
              </a:rPr>
              <a:t>Juan 2:17</a:t>
            </a:r>
            <a:r>
              <a:rPr lang="es-CO" dirty="0"/>
              <a:t> </a:t>
            </a:r>
            <a:br>
              <a:rPr lang="es-CO" dirty="0"/>
            </a:br>
            <a:r>
              <a:rPr lang="es-CO" dirty="0" smtClean="0"/>
              <a:t>«</a:t>
            </a:r>
            <a:r>
              <a:rPr lang="es-CO" i="1" dirty="0" smtClean="0">
                <a:solidFill>
                  <a:srgbClr val="0070C0"/>
                </a:solidFill>
              </a:rPr>
              <a:t>Y </a:t>
            </a:r>
            <a:r>
              <a:rPr lang="es-CO" i="1" dirty="0">
                <a:solidFill>
                  <a:srgbClr val="0070C0"/>
                </a:solidFill>
              </a:rPr>
              <a:t>el mundo está pasando, y sus deseos; pero el que hace la voluntad de Dios permanece para </a:t>
            </a:r>
            <a:r>
              <a:rPr lang="es-CO" i="1" dirty="0" smtClean="0">
                <a:solidFill>
                  <a:srgbClr val="0070C0"/>
                </a:solidFill>
              </a:rPr>
              <a:t>siempre».</a:t>
            </a:r>
            <a:r>
              <a:rPr lang="es-CO" i="1" dirty="0">
                <a:solidFill>
                  <a:srgbClr val="0070C0"/>
                </a:solidFill>
              </a:rPr>
              <a:t> </a:t>
            </a:r>
          </a:p>
        </p:txBody>
      </p:sp>
    </p:spTree>
    <p:extLst>
      <p:ext uri="{BB962C8B-B14F-4D97-AF65-F5344CB8AC3E}">
        <p14:creationId xmlns:p14="http://schemas.microsoft.com/office/powerpoint/2010/main" val="3374162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arn(inVertic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rmAutofit fontScale="90000"/>
          </a:bodyPr>
          <a:lstStyle/>
          <a:p>
            <a:r>
              <a:rPr lang="es-CO" b="1" i="1" dirty="0" smtClean="0">
                <a:latin typeface="Agency FB" pitchFamily="34" charset="0"/>
              </a:rPr>
              <a:t>¿Cuál es el medio establecido por Dios para cumplir su Ley?</a:t>
            </a:r>
            <a:endParaRPr lang="es-CO" b="1" i="1" dirty="0">
              <a:latin typeface="Agency FB" pitchFamily="34" charset="0"/>
            </a:endParaRPr>
          </a:p>
        </p:txBody>
      </p:sp>
      <p:sp>
        <p:nvSpPr>
          <p:cNvPr id="3" name="2 Marcador de contenido"/>
          <p:cNvSpPr>
            <a:spLocks noGrp="1"/>
          </p:cNvSpPr>
          <p:nvPr>
            <p:ph idx="1"/>
          </p:nvPr>
        </p:nvSpPr>
        <p:spPr>
          <a:xfrm>
            <a:off x="0" y="1600200"/>
            <a:ext cx="6732240" cy="5257800"/>
          </a:xfrm>
        </p:spPr>
        <p:txBody>
          <a:bodyPr>
            <a:noAutofit/>
          </a:bodyPr>
          <a:lstStyle/>
          <a:p>
            <a:pPr marL="0" indent="0">
              <a:buNone/>
            </a:pPr>
            <a:r>
              <a:rPr lang="es-CO" b="1" dirty="0" smtClean="0">
                <a:solidFill>
                  <a:srgbClr val="FF0000"/>
                </a:solidFill>
              </a:rPr>
              <a:t>Romanos 13:8-10.</a:t>
            </a:r>
            <a:r>
              <a:rPr lang="es-CO" dirty="0"/>
              <a:t> </a:t>
            </a:r>
            <a:r>
              <a:rPr lang="es-CO" b="1" i="1" u="sng" dirty="0" smtClean="0"/>
              <a:t>El </a:t>
            </a:r>
            <a:r>
              <a:rPr lang="es-CO" b="1" i="1" u="sng" dirty="0"/>
              <a:t>que ama al prójimo ha cumplido la </a:t>
            </a:r>
            <a:r>
              <a:rPr lang="es-CO" b="1" i="1" u="sng" dirty="0" smtClean="0"/>
              <a:t>ley</a:t>
            </a:r>
            <a:r>
              <a:rPr lang="es-CO" dirty="0" smtClean="0"/>
              <a:t>. Porque </a:t>
            </a:r>
            <a:r>
              <a:rPr lang="es-CO" dirty="0"/>
              <a:t>los mandamientos «</a:t>
            </a:r>
            <a:r>
              <a:rPr lang="es-CO" i="1" dirty="0">
                <a:solidFill>
                  <a:srgbClr val="0070C0"/>
                </a:solidFill>
              </a:rPr>
              <a:t>no cometerás adulterio,</a:t>
            </a:r>
            <a:r>
              <a:rPr lang="es-CO" dirty="0"/>
              <a:t>» «</a:t>
            </a:r>
            <a:r>
              <a:rPr lang="es-CO" i="1" dirty="0">
                <a:solidFill>
                  <a:srgbClr val="0070C0"/>
                </a:solidFill>
              </a:rPr>
              <a:t>no cometerás homicidio</a:t>
            </a:r>
            <a:r>
              <a:rPr lang="es-CO" dirty="0"/>
              <a:t>,» «</a:t>
            </a:r>
            <a:r>
              <a:rPr lang="es-CO" i="1" dirty="0">
                <a:solidFill>
                  <a:srgbClr val="0070C0"/>
                </a:solidFill>
              </a:rPr>
              <a:t>no robarás</a:t>
            </a:r>
            <a:r>
              <a:rPr lang="es-CO" dirty="0"/>
              <a:t>,» «</a:t>
            </a:r>
            <a:r>
              <a:rPr lang="es-CO" i="1" dirty="0">
                <a:solidFill>
                  <a:srgbClr val="0070C0"/>
                </a:solidFill>
              </a:rPr>
              <a:t>no codiciarás</a:t>
            </a:r>
            <a:r>
              <a:rPr lang="es-CO" dirty="0"/>
              <a:t>,» y cualquier otro mandamiento se resumen en esta sentencia</a:t>
            </a:r>
            <a:r>
              <a:rPr lang="es-CO" dirty="0" smtClean="0"/>
              <a:t>: «</a:t>
            </a:r>
            <a:r>
              <a:rPr lang="es-CO" i="1" dirty="0">
                <a:solidFill>
                  <a:srgbClr val="0070C0"/>
                </a:solidFill>
              </a:rPr>
              <a:t>Amarás a tu prójimo como a ti mismo</a:t>
            </a:r>
            <a:r>
              <a:rPr lang="es-CO" i="1" dirty="0" smtClean="0">
                <a:solidFill>
                  <a:srgbClr val="0070C0"/>
                </a:solidFill>
              </a:rPr>
              <a:t>.</a:t>
            </a:r>
            <a:r>
              <a:rPr lang="es-CO" dirty="0" smtClean="0"/>
              <a:t>» El </a:t>
            </a:r>
            <a:r>
              <a:rPr lang="es-CO" dirty="0"/>
              <a:t>amor no hace mal al prójimo; así que el </a:t>
            </a:r>
            <a:r>
              <a:rPr lang="es-CO" i="1" dirty="0">
                <a:solidFill>
                  <a:srgbClr val="0070C0"/>
                </a:solidFill>
              </a:rPr>
              <a:t>amor es el cumplimiento de la ley</a:t>
            </a:r>
            <a:r>
              <a:rPr lang="es-CO" dirty="0" smtClean="0"/>
              <a:t>.</a:t>
            </a:r>
          </a:p>
          <a:p>
            <a:endParaRPr lang="es-CO" sz="28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5814" y="1824791"/>
            <a:ext cx="2376264" cy="22322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6745814" y="4092988"/>
            <a:ext cx="2376264" cy="2677656"/>
          </a:xfrm>
          <a:prstGeom prst="rect">
            <a:avLst/>
          </a:prstGeom>
        </p:spPr>
        <p:txBody>
          <a:bodyPr wrap="square">
            <a:spAutoFit/>
          </a:bodyPr>
          <a:lstStyle/>
          <a:p>
            <a:pPr algn="ctr"/>
            <a:r>
              <a:rPr lang="es-CO" sz="2400" b="1" dirty="0">
                <a:solidFill>
                  <a:srgbClr val="FF0000"/>
                </a:solidFill>
              </a:rPr>
              <a:t>¿Es </a:t>
            </a:r>
            <a:r>
              <a:rPr lang="es-CO" sz="2400" b="1" dirty="0" smtClean="0">
                <a:solidFill>
                  <a:srgbClr val="FF0000"/>
                </a:solidFill>
              </a:rPr>
              <a:t>difícil </a:t>
            </a:r>
            <a:r>
              <a:rPr lang="es-CO" sz="2400" b="1" dirty="0">
                <a:solidFill>
                  <a:srgbClr val="FF0000"/>
                </a:solidFill>
              </a:rPr>
              <a:t>amar?</a:t>
            </a:r>
          </a:p>
          <a:p>
            <a:pPr algn="ctr"/>
            <a:r>
              <a:rPr lang="es-CO" sz="2400" b="1" dirty="0">
                <a:solidFill>
                  <a:srgbClr val="FF0000"/>
                </a:solidFill>
              </a:rPr>
              <a:t>Levanten la mano los que les gusta que los </a:t>
            </a:r>
            <a:r>
              <a:rPr lang="es-CO" sz="2400" b="1" dirty="0" smtClean="0">
                <a:solidFill>
                  <a:srgbClr val="FF0000"/>
                </a:solidFill>
              </a:rPr>
              <a:t>amen.</a:t>
            </a:r>
          </a:p>
          <a:p>
            <a:pPr algn="ctr"/>
            <a:r>
              <a:rPr lang="es-CO" sz="2400" b="1" dirty="0" smtClean="0">
                <a:solidFill>
                  <a:srgbClr val="FF0000"/>
                </a:solidFill>
              </a:rPr>
              <a:t> Dele un abrazo a su compañero.</a:t>
            </a:r>
            <a:endParaRPr lang="es-CO" sz="2400" b="1" dirty="0">
              <a:solidFill>
                <a:srgbClr val="FF0000"/>
              </a:solidFill>
            </a:endParaRPr>
          </a:p>
        </p:txBody>
      </p:sp>
    </p:spTree>
    <p:extLst>
      <p:ext uri="{BB962C8B-B14F-4D97-AF65-F5344CB8AC3E}">
        <p14:creationId xmlns:p14="http://schemas.microsoft.com/office/powerpoint/2010/main" val="39010805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heel(1)">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randombar(horizontal)">
                                      <p:cBhvr>
                                        <p:cTn id="22" dur="500"/>
                                        <p:tgtEl>
                                          <p:spTgt spid="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Effect transition="in" filter="fade">
                                      <p:cBhvr>
                                        <p:cTn id="27" dur="1000"/>
                                        <p:tgtEl>
                                          <p:spTgt spid="5">
                                            <p:txEl>
                                              <p:pRg st="1" end="1"/>
                                            </p:txEl>
                                          </p:spTgt>
                                        </p:tgtEl>
                                      </p:cBhvr>
                                    </p:animEffect>
                                    <p:anim calcmode="lin" valueType="num">
                                      <p:cBhvr>
                                        <p:cTn id="2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1" presetClass="entr" presetSubtype="1" fill="hold" nodeType="clickEffect">
                                  <p:stCondLst>
                                    <p:cond delay="0"/>
                                  </p:stCondLst>
                                  <p:childTnLst>
                                    <p:set>
                                      <p:cBhvr>
                                        <p:cTn id="33" dur="1" fill="hold">
                                          <p:stCondLst>
                                            <p:cond delay="0"/>
                                          </p:stCondLst>
                                        </p:cTn>
                                        <p:tgtEl>
                                          <p:spTgt spid="5">
                                            <p:txEl>
                                              <p:pRg st="2" end="2"/>
                                            </p:txEl>
                                          </p:spTgt>
                                        </p:tgtEl>
                                        <p:attrNameLst>
                                          <p:attrName>style.visibility</p:attrName>
                                        </p:attrNameLst>
                                      </p:cBhvr>
                                      <p:to>
                                        <p:strVal val="visible"/>
                                      </p:to>
                                    </p:set>
                                    <p:animEffect transition="in" filter="wheel(1)">
                                      <p:cBhvr>
                                        <p:cTn id="34" dur="20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755576" y="337882"/>
            <a:ext cx="3816424" cy="2664296"/>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a:solidFill>
                  <a:srgbClr val="002060"/>
                </a:solidFill>
              </a:rPr>
              <a:t>Recordemos: los primeros cuatro mandamientos resumen nuestras obligaciones hacía Dios</a:t>
            </a:r>
            <a:r>
              <a:rPr lang="es-CO" sz="2800" dirty="0" smtClean="0">
                <a:solidFill>
                  <a:srgbClr val="002060"/>
                </a:solidFill>
              </a:rPr>
              <a:t>,</a:t>
            </a:r>
            <a:endParaRPr lang="es-CO" sz="2800" dirty="0">
              <a:solidFill>
                <a:srgbClr val="002060"/>
              </a:solidFill>
            </a:endParaRPr>
          </a:p>
        </p:txBody>
      </p:sp>
      <p:sp>
        <p:nvSpPr>
          <p:cNvPr id="5" name="4 Rectángulo redondeado"/>
          <p:cNvSpPr/>
          <p:nvPr/>
        </p:nvSpPr>
        <p:spPr>
          <a:xfrm>
            <a:off x="752346" y="3305908"/>
            <a:ext cx="3816424" cy="2592288"/>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a:solidFill>
                  <a:srgbClr val="002060"/>
                </a:solidFill>
              </a:rPr>
              <a:t> y los últimos seis, nuestras obligaciones hacía nuestro prójimo.</a:t>
            </a:r>
          </a:p>
        </p:txBody>
      </p:sp>
      <p:pic>
        <p:nvPicPr>
          <p:cNvPr id="3074" name="Picture 2" descr="http://ts1.mm.bing.net/images/thumbnail.aspx?q=4839625680423448&amp;id=fad5bec60c82ff8187c904b60f64432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188640"/>
            <a:ext cx="2808312" cy="266429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ts2.mm.bing.net/images/thumbnail.aspx?q=4662204881503605&amp;id=507da2cdce16160d4eac1104df24e1d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2120" y="3305909"/>
            <a:ext cx="2808312" cy="2592288"/>
          </a:xfrm>
          <a:prstGeom prst="rect">
            <a:avLst/>
          </a:prstGeom>
          <a:noFill/>
          <a:extLst>
            <a:ext uri="{909E8E84-426E-40DD-AFC4-6F175D3DCCD1}">
              <a14:hiddenFill xmlns:a14="http://schemas.microsoft.com/office/drawing/2010/main">
                <a:solidFill>
                  <a:srgbClr val="FFFFFF"/>
                </a:solidFill>
              </a14:hiddenFill>
            </a:ext>
          </a:extLst>
        </p:spPr>
      </p:pic>
      <p:sp>
        <p:nvSpPr>
          <p:cNvPr id="6" name="5 Flecha derecha"/>
          <p:cNvSpPr/>
          <p:nvPr/>
        </p:nvSpPr>
        <p:spPr>
          <a:xfrm>
            <a:off x="4568770" y="337882"/>
            <a:ext cx="1508938" cy="2299030"/>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b="1" dirty="0" smtClean="0">
                <a:solidFill>
                  <a:schemeClr val="tx1"/>
                </a:solidFill>
              </a:rPr>
              <a:t>Primer lugar Dios</a:t>
            </a:r>
            <a:endParaRPr lang="es-CO" sz="2400" b="1" dirty="0">
              <a:solidFill>
                <a:schemeClr val="tx1"/>
              </a:solidFill>
            </a:endParaRPr>
          </a:p>
        </p:txBody>
      </p:sp>
      <p:sp>
        <p:nvSpPr>
          <p:cNvPr id="7" name="6 Flecha derecha"/>
          <p:cNvSpPr/>
          <p:nvPr/>
        </p:nvSpPr>
        <p:spPr>
          <a:xfrm>
            <a:off x="4572000" y="3305908"/>
            <a:ext cx="1505708" cy="2211324"/>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000" b="1" dirty="0" smtClean="0">
                <a:solidFill>
                  <a:schemeClr val="tx1"/>
                </a:solidFill>
              </a:rPr>
              <a:t>Segundo mi prójimo</a:t>
            </a:r>
            <a:endParaRPr lang="es-CO" sz="2000" b="1" dirty="0">
              <a:solidFill>
                <a:schemeClr val="tx1"/>
              </a:solidFill>
            </a:endParaRPr>
          </a:p>
        </p:txBody>
      </p:sp>
      <p:sp>
        <p:nvSpPr>
          <p:cNvPr id="8" name="7 Rectángulo"/>
          <p:cNvSpPr/>
          <p:nvPr/>
        </p:nvSpPr>
        <p:spPr>
          <a:xfrm>
            <a:off x="3962063" y="5974867"/>
            <a:ext cx="1943737" cy="584775"/>
          </a:xfrm>
          <a:prstGeom prst="rect">
            <a:avLst/>
          </a:prstGeom>
        </p:spPr>
        <p:txBody>
          <a:bodyPr wrap="none">
            <a:spAutoFit/>
          </a:bodyPr>
          <a:lstStyle/>
          <a:p>
            <a:r>
              <a:rPr lang="es-CO" sz="3200" b="1" dirty="0"/>
              <a:t>Tercero yo</a:t>
            </a:r>
          </a:p>
        </p:txBody>
      </p:sp>
    </p:spTree>
    <p:extLst>
      <p:ext uri="{BB962C8B-B14F-4D97-AF65-F5344CB8AC3E}">
        <p14:creationId xmlns:p14="http://schemas.microsoft.com/office/powerpoint/2010/main" val="1492281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fade">
                                      <p:cBhvr>
                                        <p:cTn id="12" dur="1000"/>
                                        <p:tgtEl>
                                          <p:spTgt spid="3074"/>
                                        </p:tgtEl>
                                      </p:cBhvr>
                                    </p:animEffect>
                                    <p:anim calcmode="lin" valueType="num">
                                      <p:cBhvr>
                                        <p:cTn id="13" dur="1000" fill="hold"/>
                                        <p:tgtEl>
                                          <p:spTgt spid="3074"/>
                                        </p:tgtEl>
                                        <p:attrNameLst>
                                          <p:attrName>ppt_x</p:attrName>
                                        </p:attrNameLst>
                                      </p:cBhvr>
                                      <p:tavLst>
                                        <p:tav tm="0">
                                          <p:val>
                                            <p:strVal val="#ppt_x"/>
                                          </p:val>
                                        </p:tav>
                                        <p:tav tm="100000">
                                          <p:val>
                                            <p:strVal val="#ppt_x"/>
                                          </p:val>
                                        </p:tav>
                                      </p:tavLst>
                                    </p:anim>
                                    <p:anim calcmode="lin" valueType="num">
                                      <p:cBhvr>
                                        <p:cTn id="14" dur="1000" fill="hold"/>
                                        <p:tgtEl>
                                          <p:spTgt spid="307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
                                          </p:val>
                                        </p:tav>
                                        <p:tav tm="100000">
                                          <p:val>
                                            <p:strVal val="#ppt_x"/>
                                          </p:val>
                                        </p:tav>
                                      </p:tavLst>
                                    </p:anim>
                                    <p:anim calcmode="lin" valueType="num">
                                      <p:cBhvr>
                                        <p:cTn id="2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076"/>
                                        </p:tgtEl>
                                        <p:attrNameLst>
                                          <p:attrName>style.visibility</p:attrName>
                                        </p:attrNameLst>
                                      </p:cBhvr>
                                      <p:to>
                                        <p:strVal val="visible"/>
                                      </p:to>
                                    </p:set>
                                    <p:animEffect transition="in" filter="fade">
                                      <p:cBhvr>
                                        <p:cTn id="26" dur="1000"/>
                                        <p:tgtEl>
                                          <p:spTgt spid="3076"/>
                                        </p:tgtEl>
                                      </p:cBhvr>
                                    </p:animEffect>
                                    <p:anim calcmode="lin" valueType="num">
                                      <p:cBhvr>
                                        <p:cTn id="27" dur="1000" fill="hold"/>
                                        <p:tgtEl>
                                          <p:spTgt spid="3076"/>
                                        </p:tgtEl>
                                        <p:attrNameLst>
                                          <p:attrName>ppt_x</p:attrName>
                                        </p:attrNameLst>
                                      </p:cBhvr>
                                      <p:tavLst>
                                        <p:tav tm="0">
                                          <p:val>
                                            <p:strVal val="#ppt_x"/>
                                          </p:val>
                                        </p:tav>
                                        <p:tav tm="100000">
                                          <p:val>
                                            <p:strVal val="#ppt_x"/>
                                          </p:val>
                                        </p:tav>
                                      </p:tavLst>
                                    </p:anim>
                                    <p:anim calcmode="lin" valueType="num">
                                      <p:cBhvr>
                                        <p:cTn id="28"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1000"/>
                                        <p:tgtEl>
                                          <p:spTgt spid="6"/>
                                        </p:tgtEl>
                                      </p:cBhvr>
                                    </p:animEffect>
                                    <p:anim calcmode="lin" valueType="num">
                                      <p:cBhvr>
                                        <p:cTn id="34" dur="1000" fill="hold"/>
                                        <p:tgtEl>
                                          <p:spTgt spid="6"/>
                                        </p:tgtEl>
                                        <p:attrNameLst>
                                          <p:attrName>ppt_x</p:attrName>
                                        </p:attrNameLst>
                                      </p:cBhvr>
                                      <p:tavLst>
                                        <p:tav tm="0">
                                          <p:val>
                                            <p:strVal val="#ppt_x"/>
                                          </p:val>
                                        </p:tav>
                                        <p:tav tm="100000">
                                          <p:val>
                                            <p:strVal val="#ppt_x"/>
                                          </p:val>
                                        </p:tav>
                                      </p:tavLst>
                                    </p:anim>
                                    <p:anim calcmode="lin" valueType="num">
                                      <p:cBhvr>
                                        <p:cTn id="3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fade">
                                      <p:cBhvr>
                                        <p:cTn id="40" dur="1000"/>
                                        <p:tgtEl>
                                          <p:spTgt spid="7"/>
                                        </p:tgtEl>
                                      </p:cBhvr>
                                    </p:animEffect>
                                    <p:anim calcmode="lin" valueType="num">
                                      <p:cBhvr>
                                        <p:cTn id="41" dur="1000" fill="hold"/>
                                        <p:tgtEl>
                                          <p:spTgt spid="7"/>
                                        </p:tgtEl>
                                        <p:attrNameLst>
                                          <p:attrName>ppt_x</p:attrName>
                                        </p:attrNameLst>
                                      </p:cBhvr>
                                      <p:tavLst>
                                        <p:tav tm="0">
                                          <p:val>
                                            <p:strVal val="#ppt_x"/>
                                          </p:val>
                                        </p:tav>
                                        <p:tav tm="100000">
                                          <p:val>
                                            <p:strVal val="#ppt_x"/>
                                          </p:val>
                                        </p:tav>
                                      </p:tavLst>
                                    </p:anim>
                                    <p:anim calcmode="lin" valueType="num">
                                      <p:cBhvr>
                                        <p:cTn id="4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fade">
                                      <p:cBhvr>
                                        <p:cTn id="47" dur="1000"/>
                                        <p:tgtEl>
                                          <p:spTgt spid="8"/>
                                        </p:tgtEl>
                                      </p:cBhvr>
                                    </p:animEffect>
                                    <p:anim calcmode="lin" valueType="num">
                                      <p:cBhvr>
                                        <p:cTn id="48" dur="1000" fill="hold"/>
                                        <p:tgtEl>
                                          <p:spTgt spid="8"/>
                                        </p:tgtEl>
                                        <p:attrNameLst>
                                          <p:attrName>ppt_x</p:attrName>
                                        </p:attrNameLst>
                                      </p:cBhvr>
                                      <p:tavLst>
                                        <p:tav tm="0">
                                          <p:val>
                                            <p:strVal val="#ppt_x"/>
                                          </p:val>
                                        </p:tav>
                                        <p:tav tm="100000">
                                          <p:val>
                                            <p:strVal val="#ppt_x"/>
                                          </p:val>
                                        </p:tav>
                                      </p:tavLst>
                                    </p:anim>
                                    <p:anim calcmode="lin" valueType="num">
                                      <p:cBhvr>
                                        <p:cTn id="4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77500" lnSpcReduction="20000"/>
          </a:bodyPr>
          <a:lstStyle/>
          <a:p>
            <a:pPr marL="0" indent="0" algn="ctr">
              <a:buNone/>
            </a:pPr>
            <a:endParaRPr lang="es-CO" sz="4100" dirty="0" smtClean="0"/>
          </a:p>
          <a:p>
            <a:pPr marL="0" indent="0" algn="ctr">
              <a:buNone/>
            </a:pPr>
            <a:r>
              <a:rPr lang="es-CO" sz="4100" dirty="0" smtClean="0"/>
              <a:t>Cierto día le preguntan a Jesús: </a:t>
            </a:r>
            <a:r>
              <a:rPr lang="es-CO" sz="4100" i="1" dirty="0" smtClean="0">
                <a:solidFill>
                  <a:srgbClr val="0070C0"/>
                </a:solidFill>
              </a:rPr>
              <a:t>«Maestro</a:t>
            </a:r>
            <a:r>
              <a:rPr lang="es-CO" sz="4100" i="1" dirty="0">
                <a:solidFill>
                  <a:srgbClr val="0070C0"/>
                </a:solidFill>
              </a:rPr>
              <a:t>, ¿cuál es el </a:t>
            </a:r>
            <a:r>
              <a:rPr lang="es-CO" sz="4100" i="1" dirty="0" smtClean="0">
                <a:solidFill>
                  <a:srgbClr val="0070C0"/>
                </a:solidFill>
              </a:rPr>
              <a:t>gran mandamiento </a:t>
            </a:r>
            <a:r>
              <a:rPr lang="es-CO" sz="4100" i="1" dirty="0">
                <a:solidFill>
                  <a:srgbClr val="0070C0"/>
                </a:solidFill>
              </a:rPr>
              <a:t>de la ley</a:t>
            </a:r>
            <a:r>
              <a:rPr lang="es-CO" sz="4100" i="1" dirty="0" smtClean="0">
                <a:solidFill>
                  <a:srgbClr val="0070C0"/>
                </a:solidFill>
              </a:rPr>
              <a:t>?»</a:t>
            </a:r>
          </a:p>
          <a:p>
            <a:pPr marL="0" indent="0">
              <a:buNone/>
            </a:pPr>
            <a:endParaRPr lang="es-CO" sz="4100" dirty="0"/>
          </a:p>
          <a:p>
            <a:pPr marL="0" indent="0" algn="ctr">
              <a:buNone/>
            </a:pPr>
            <a:r>
              <a:rPr lang="es-CO" sz="4100" dirty="0" smtClean="0"/>
              <a:t> Jesús </a:t>
            </a:r>
            <a:r>
              <a:rPr lang="es-CO" sz="4100" dirty="0"/>
              <a:t>le </a:t>
            </a:r>
            <a:r>
              <a:rPr lang="es-CO" sz="4100" dirty="0" smtClean="0"/>
              <a:t>dijo: "</a:t>
            </a:r>
            <a:r>
              <a:rPr lang="es-CO" sz="4100" i="1" dirty="0" smtClean="0">
                <a:solidFill>
                  <a:srgbClr val="0070C0"/>
                </a:solidFill>
              </a:rPr>
              <a:t>Amarás </a:t>
            </a:r>
            <a:r>
              <a:rPr lang="es-CO" sz="4100" i="1" dirty="0">
                <a:solidFill>
                  <a:srgbClr val="0070C0"/>
                </a:solidFill>
              </a:rPr>
              <a:t>al Señor tu Dios con todo tu corazón y con toda tu alma y con toda tu mente.” Este es el grande y el primer </a:t>
            </a:r>
            <a:r>
              <a:rPr lang="es-CO" sz="4100" i="1" dirty="0" smtClean="0">
                <a:solidFill>
                  <a:srgbClr val="0070C0"/>
                </a:solidFill>
              </a:rPr>
              <a:t>mandamiento. Y </a:t>
            </a:r>
            <a:r>
              <a:rPr lang="es-CO" sz="4100" i="1" dirty="0">
                <a:solidFill>
                  <a:srgbClr val="0070C0"/>
                </a:solidFill>
              </a:rPr>
              <a:t>el segundo es semejante a él</a:t>
            </a:r>
            <a:r>
              <a:rPr lang="es-CO" sz="4100" i="1" dirty="0" smtClean="0">
                <a:solidFill>
                  <a:srgbClr val="0070C0"/>
                </a:solidFill>
              </a:rPr>
              <a:t>: “</a:t>
            </a:r>
            <a:r>
              <a:rPr lang="es-CO" sz="4100" i="1" dirty="0">
                <a:solidFill>
                  <a:srgbClr val="0070C0"/>
                </a:solidFill>
              </a:rPr>
              <a:t>Amarás a tu prójimo como a ti mismo</a:t>
            </a:r>
            <a:r>
              <a:rPr lang="es-CO" sz="4100" i="1" dirty="0" smtClean="0">
                <a:solidFill>
                  <a:srgbClr val="0070C0"/>
                </a:solidFill>
              </a:rPr>
              <a:t>.” De </a:t>
            </a:r>
            <a:r>
              <a:rPr lang="es-CO" sz="4100" i="1" dirty="0">
                <a:solidFill>
                  <a:srgbClr val="0070C0"/>
                </a:solidFill>
              </a:rPr>
              <a:t>estos dos mandamientos dependen toda la Ley y los Profetas.</a:t>
            </a:r>
            <a:r>
              <a:rPr lang="es-CO" sz="4100" dirty="0"/>
              <a:t>» </a:t>
            </a:r>
            <a:endParaRPr lang="es-CO" sz="4100" dirty="0" smtClean="0"/>
          </a:p>
          <a:p>
            <a:pPr marL="0" indent="0" algn="ctr">
              <a:buNone/>
            </a:pPr>
            <a:r>
              <a:rPr lang="es-CO" sz="4100" dirty="0" smtClean="0">
                <a:solidFill>
                  <a:srgbClr val="FF0000"/>
                </a:solidFill>
              </a:rPr>
              <a:t>Mateo </a:t>
            </a:r>
            <a:r>
              <a:rPr lang="es-CO" sz="4100" dirty="0">
                <a:solidFill>
                  <a:srgbClr val="FF0000"/>
                </a:solidFill>
              </a:rPr>
              <a:t>22:36-40</a:t>
            </a:r>
            <a:r>
              <a:rPr lang="es-CO" sz="4100" dirty="0" smtClean="0">
                <a:solidFill>
                  <a:srgbClr val="FF0000"/>
                </a:solidFill>
              </a:rPr>
              <a:t>.</a:t>
            </a:r>
            <a:r>
              <a:rPr lang="es-CO" dirty="0">
                <a:solidFill>
                  <a:srgbClr val="FF0000"/>
                </a:solidFill>
              </a:rPr>
              <a:t> </a:t>
            </a:r>
            <a:br>
              <a:rPr lang="es-CO" dirty="0">
                <a:solidFill>
                  <a:srgbClr val="FF0000"/>
                </a:solidFill>
              </a:rPr>
            </a:br>
            <a:r>
              <a:rPr lang="es-CO" dirty="0"/>
              <a:t/>
            </a:r>
            <a:br>
              <a:rPr lang="es-CO" dirty="0"/>
            </a:br>
            <a:endParaRPr lang="es-CO" dirty="0"/>
          </a:p>
        </p:txBody>
      </p:sp>
    </p:spTree>
    <p:extLst>
      <p:ext uri="{BB962C8B-B14F-4D97-AF65-F5344CB8AC3E}">
        <p14:creationId xmlns:p14="http://schemas.microsoft.com/office/powerpoint/2010/main" val="2024088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2" dur="500"/>
                                        <p:tgtEl>
                                          <p:spTgt spid="3">
                                            <p:txEl>
                                              <p:pRg st="3" end="3"/>
                                            </p:txEl>
                                          </p:spTgt>
                                        </p:tgtEl>
                                      </p:cBhvr>
                                    </p:animEffect>
                                  </p:childTnLst>
                                </p:cTn>
                              </p:par>
                              <p:par>
                                <p:cTn id="13" presetID="14" presetClass="entr" presetSubtype="1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redondeado"/>
          <p:cNvSpPr/>
          <p:nvPr/>
        </p:nvSpPr>
        <p:spPr>
          <a:xfrm>
            <a:off x="251520" y="476672"/>
            <a:ext cx="8424936" cy="2664296"/>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a:solidFill>
                  <a:schemeClr val="tx1"/>
                </a:solidFill>
              </a:rPr>
              <a:t>Que no se nos olvide: La obediencia a los primeros cuatro mandamientos demuestra nuestro amor a Dios. Y la obediencia a los seis últimos mandamientos demuestra nuestro amor hacia nuestro prójimo. </a:t>
            </a:r>
          </a:p>
        </p:txBody>
      </p:sp>
      <p:sp>
        <p:nvSpPr>
          <p:cNvPr id="6" name="5 Rectángulo redondeado"/>
          <p:cNvSpPr/>
          <p:nvPr/>
        </p:nvSpPr>
        <p:spPr>
          <a:xfrm>
            <a:off x="251520" y="3573016"/>
            <a:ext cx="8424936" cy="2736304"/>
          </a:xfrm>
          <a:prstGeom prst="round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a:solidFill>
                  <a:schemeClr val="tx1"/>
                </a:solidFill>
              </a:rPr>
              <a:t>Para ello Jesús nos dice: </a:t>
            </a:r>
            <a:r>
              <a:rPr lang="es-CO" sz="3200" b="1" i="1" dirty="0">
                <a:solidFill>
                  <a:schemeClr val="tx1"/>
                </a:solidFill>
              </a:rPr>
              <a:t>«Así que, todas las cosas que queráis que los hombres hagan con vosotros, así también haced vosotros con ellos; porque esto es la Ley y los profetas»</a:t>
            </a:r>
            <a:r>
              <a:rPr lang="es-CO" sz="2800" b="1" dirty="0">
                <a:solidFill>
                  <a:srgbClr val="FFFF00"/>
                </a:solidFill>
              </a:rPr>
              <a:t> </a:t>
            </a:r>
            <a:r>
              <a:rPr lang="es-CO" sz="2800" b="1" dirty="0">
                <a:solidFill>
                  <a:srgbClr val="FF0000"/>
                </a:solidFill>
              </a:rPr>
              <a:t>Mateo 7:12.  </a:t>
            </a:r>
            <a:br>
              <a:rPr lang="es-CO" sz="2800" b="1" dirty="0">
                <a:solidFill>
                  <a:srgbClr val="FF0000"/>
                </a:solidFill>
              </a:rPr>
            </a:br>
            <a:endParaRPr lang="es-CO" sz="2800" b="1" dirty="0">
              <a:solidFill>
                <a:srgbClr val="FF0000"/>
              </a:solidFill>
            </a:endParaRPr>
          </a:p>
        </p:txBody>
      </p:sp>
    </p:spTree>
    <p:extLst>
      <p:ext uri="{BB962C8B-B14F-4D97-AF65-F5344CB8AC3E}">
        <p14:creationId xmlns:p14="http://schemas.microsoft.com/office/powerpoint/2010/main" val="390548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2500" lnSpcReduction="10000"/>
          </a:bodyPr>
          <a:lstStyle/>
          <a:p>
            <a:pPr marL="0" indent="0" algn="ctr">
              <a:buNone/>
            </a:pPr>
            <a:r>
              <a:rPr lang="es-CO" dirty="0">
                <a:solidFill>
                  <a:srgbClr val="FF0000"/>
                </a:solidFill>
              </a:rPr>
              <a:t>Juan </a:t>
            </a:r>
            <a:r>
              <a:rPr lang="es-CO" dirty="0" smtClean="0">
                <a:solidFill>
                  <a:srgbClr val="FF0000"/>
                </a:solidFill>
              </a:rPr>
              <a:t>14:15. </a:t>
            </a:r>
            <a:r>
              <a:rPr lang="es-CO" dirty="0" smtClean="0"/>
              <a:t> [Y </a:t>
            </a:r>
            <a:r>
              <a:rPr lang="es-CO" dirty="0"/>
              <a:t>Jesús les dijo:] «</a:t>
            </a:r>
            <a:r>
              <a:rPr lang="es-CO" i="1" dirty="0">
                <a:solidFill>
                  <a:srgbClr val="0070C0"/>
                </a:solidFill>
              </a:rPr>
              <a:t>Si Me amáis, guardaréis Mis mandamientos.</a:t>
            </a:r>
            <a:r>
              <a:rPr lang="es-CO" dirty="0"/>
              <a:t>» </a:t>
            </a:r>
            <a:endParaRPr lang="es-CO" dirty="0" smtClean="0"/>
          </a:p>
          <a:p>
            <a:pPr marL="0" indent="0" algn="ctr">
              <a:buNone/>
            </a:pPr>
            <a:endParaRPr lang="es-CO" dirty="0"/>
          </a:p>
          <a:p>
            <a:pPr marL="0" indent="0" algn="ctr">
              <a:buNone/>
            </a:pPr>
            <a:r>
              <a:rPr lang="es-CO" dirty="0" smtClean="0"/>
              <a:t>Dios no solamente nos exige que le obedezcamos , sino que nos da los medios para que le obedezcamos.</a:t>
            </a:r>
          </a:p>
          <a:p>
            <a:pPr marL="0" indent="0" algn="ctr">
              <a:buNone/>
            </a:pPr>
            <a:endParaRPr lang="es-CO" sz="2800" dirty="0" smtClean="0"/>
          </a:p>
          <a:p>
            <a:pPr marL="0" indent="0" algn="ctr">
              <a:buNone/>
            </a:pPr>
            <a:r>
              <a:rPr lang="es-CO" sz="2800" dirty="0" smtClean="0"/>
              <a:t>Leamos </a:t>
            </a:r>
            <a:r>
              <a:rPr lang="es-CO" sz="2800" dirty="0" smtClean="0">
                <a:solidFill>
                  <a:srgbClr val="FF0000"/>
                </a:solidFill>
              </a:rPr>
              <a:t>Ezequiel 36: 27</a:t>
            </a:r>
            <a:r>
              <a:rPr lang="es-CO" sz="2800" dirty="0" smtClean="0"/>
              <a:t>. «</a:t>
            </a:r>
            <a:r>
              <a:rPr lang="es-CO" sz="2800" i="1" dirty="0" smtClean="0">
                <a:solidFill>
                  <a:srgbClr val="0070C0"/>
                </a:solidFill>
                <a:latin typeface="Segoe UI"/>
              </a:rPr>
              <a:t>Y </a:t>
            </a:r>
            <a:r>
              <a:rPr lang="es-CO" sz="2800" i="1" dirty="0">
                <a:solidFill>
                  <a:srgbClr val="0070C0"/>
                </a:solidFill>
                <a:latin typeface="Segoe UI"/>
              </a:rPr>
              <a:t>pondré dentro de vosotros mi Espíritu, y haré que andéis en mis estatutos, y guardéis mis preceptos, y los pongáis por </a:t>
            </a:r>
            <a:r>
              <a:rPr lang="es-CO" sz="2800" i="1" dirty="0" smtClean="0">
                <a:solidFill>
                  <a:srgbClr val="0070C0"/>
                </a:solidFill>
                <a:latin typeface="Segoe UI"/>
              </a:rPr>
              <a:t>obra</a:t>
            </a:r>
            <a:r>
              <a:rPr lang="es-CO" sz="2800" dirty="0" smtClean="0">
                <a:solidFill>
                  <a:srgbClr val="000000"/>
                </a:solidFill>
                <a:latin typeface="Segoe UI"/>
              </a:rPr>
              <a:t>». Además lea </a:t>
            </a:r>
            <a:r>
              <a:rPr lang="es-CO" sz="2800" dirty="0" smtClean="0">
                <a:solidFill>
                  <a:srgbClr val="FF0000"/>
                </a:solidFill>
                <a:latin typeface="Segoe UI"/>
              </a:rPr>
              <a:t>(Hechos 1:8)</a:t>
            </a:r>
            <a:r>
              <a:rPr lang="es-CO" sz="2800" dirty="0" smtClean="0">
                <a:solidFill>
                  <a:srgbClr val="000000"/>
                </a:solidFill>
                <a:latin typeface="Segoe UI"/>
              </a:rPr>
              <a:t>. </a:t>
            </a:r>
          </a:p>
          <a:p>
            <a:pPr marL="0" indent="0" algn="ctr">
              <a:buNone/>
            </a:pPr>
            <a:endParaRPr lang="es-CO" dirty="0" smtClean="0"/>
          </a:p>
          <a:p>
            <a:pPr marL="0" indent="0" algn="ctr">
              <a:buNone/>
            </a:pPr>
            <a:r>
              <a:rPr lang="es-CO" dirty="0" smtClean="0"/>
              <a:t>Dios </a:t>
            </a:r>
            <a:r>
              <a:rPr lang="es-CO" dirty="0"/>
              <a:t>quiere darnos las fuerzas y el poder que necesitamos para guardar Sus mandamientos</a:t>
            </a:r>
            <a:r>
              <a:rPr lang="es-CO" dirty="0" smtClean="0"/>
              <a:t>.</a:t>
            </a:r>
            <a:endParaRPr lang="es-CO" dirty="0"/>
          </a:p>
        </p:txBody>
      </p:sp>
    </p:spTree>
    <p:extLst>
      <p:ext uri="{BB962C8B-B14F-4D97-AF65-F5344CB8AC3E}">
        <p14:creationId xmlns:p14="http://schemas.microsoft.com/office/powerpoint/2010/main" val="2512174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Effect transition="in" filter="fade">
                                      <p:cBhvr>
                                        <p:cTn id="35" dur="1000"/>
                                        <p:tgtEl>
                                          <p:spTgt spid="3">
                                            <p:txEl>
                                              <p:pRg st="6" end="6"/>
                                            </p:txEl>
                                          </p:spTgt>
                                        </p:tgtEl>
                                      </p:cBhvr>
                                    </p:animEffect>
                                    <p:anim calcmode="lin" valueType="num">
                                      <p:cBhvr>
                                        <p:cTn id="3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18864" y="3789040"/>
            <a:ext cx="8229600" cy="2841179"/>
          </a:xfrm>
          <a:blipFill>
            <a:blip r:embed="rId2"/>
            <a:tile tx="0" ty="0" sx="100000" sy="100000" flip="none" algn="tl"/>
          </a:blipFill>
        </p:spPr>
        <p:txBody>
          <a:bodyPr>
            <a:normAutofit fontScale="85000" lnSpcReduction="20000"/>
          </a:bodyPr>
          <a:lstStyle/>
          <a:p>
            <a:pPr marL="0" indent="0">
              <a:buNone/>
            </a:pPr>
            <a:r>
              <a:rPr lang="es-CO" sz="3900" dirty="0" smtClean="0">
                <a:solidFill>
                  <a:srgbClr val="FF0000"/>
                </a:solidFill>
              </a:rPr>
              <a:t>1 </a:t>
            </a:r>
            <a:r>
              <a:rPr lang="es-CO" sz="3900" dirty="0">
                <a:solidFill>
                  <a:srgbClr val="FF0000"/>
                </a:solidFill>
              </a:rPr>
              <a:t>Juan 5:3,4</a:t>
            </a:r>
            <a:r>
              <a:rPr lang="es-CO" sz="3900" dirty="0"/>
              <a:t> </a:t>
            </a:r>
            <a:br>
              <a:rPr lang="es-CO" sz="3900" dirty="0"/>
            </a:br>
            <a:r>
              <a:rPr lang="es-CO" sz="3900" dirty="0" smtClean="0"/>
              <a:t>«Pues </a:t>
            </a:r>
            <a:r>
              <a:rPr lang="es-CO" sz="3900" dirty="0"/>
              <a:t>éste es el amor de Dios: que guardemos Sus mandamientos. Y Sus mandamientos no son </a:t>
            </a:r>
            <a:r>
              <a:rPr lang="es-CO" sz="3900" dirty="0" smtClean="0"/>
              <a:t>gravosos. Porque </a:t>
            </a:r>
            <a:r>
              <a:rPr lang="es-CO" sz="3900" dirty="0"/>
              <a:t>todo lo que ha nacido de Dios vence al </a:t>
            </a:r>
            <a:r>
              <a:rPr lang="es-CO" sz="3900" dirty="0" smtClean="0"/>
              <a:t>mundo».</a:t>
            </a:r>
            <a:r>
              <a:rPr lang="es-CO" sz="3900" dirty="0"/>
              <a:t> </a:t>
            </a:r>
            <a:br>
              <a:rPr lang="es-CO" sz="3900" dirty="0"/>
            </a:br>
            <a:r>
              <a:rPr lang="es-CO" dirty="0"/>
              <a:t/>
            </a:r>
            <a:br>
              <a:rPr lang="es-CO" dirty="0"/>
            </a:br>
            <a:endParaRPr lang="es-CO" dirty="0"/>
          </a:p>
          <a:p>
            <a:endParaRPr lang="es-CO" dirty="0"/>
          </a:p>
        </p:txBody>
      </p:sp>
      <p:sp>
        <p:nvSpPr>
          <p:cNvPr id="2" name="1 Rectángulo"/>
          <p:cNvSpPr/>
          <p:nvPr/>
        </p:nvSpPr>
        <p:spPr>
          <a:xfrm>
            <a:off x="395536" y="332656"/>
            <a:ext cx="5760640" cy="3046988"/>
          </a:xfrm>
          <a:prstGeom prst="rect">
            <a:avLst/>
          </a:prstGeom>
        </p:spPr>
        <p:txBody>
          <a:bodyPr wrap="square">
            <a:spAutoFit/>
          </a:bodyPr>
          <a:lstStyle/>
          <a:p>
            <a:pPr algn="ctr"/>
            <a:r>
              <a:rPr lang="es-CO" sz="3200" dirty="0"/>
              <a:t>Si nuestro amor hacia Él es sincero, le permitiremos obrar en nosotros: y rápidamente, guardar Sus mandamientos será una delicia para nosotros, y no una carga. </a:t>
            </a:r>
          </a:p>
        </p:txBody>
      </p:sp>
      <p:pic>
        <p:nvPicPr>
          <p:cNvPr id="1026" name="Picture 2" descr="http://ts2.mm.bing.net/images/thumbnail.aspx?q=4587871898436837&amp;id=3b87223e4ed8ae529b6ca3e3c9890ca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332656"/>
            <a:ext cx="2592288" cy="2677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6568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1)">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accent1">
            <a:alpha val="50000"/>
          </a:schemeClr>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936104"/>
          </a:xfrm>
          <a:solidFill>
            <a:srgbClr val="002060"/>
          </a:solidFill>
        </p:spPr>
        <p:txBody>
          <a:bodyPr>
            <a:normAutofit fontScale="92500" lnSpcReduction="20000"/>
          </a:bodyPr>
          <a:lstStyle/>
          <a:p>
            <a:pPr marL="0" indent="0" algn="ctr">
              <a:buNone/>
            </a:pPr>
            <a:r>
              <a:rPr lang="es-CO" sz="3400" dirty="0">
                <a:solidFill>
                  <a:schemeClr val="bg1"/>
                </a:solidFill>
              </a:rPr>
              <a:t>El Salmo 119 nos enseña que en el guardar la </a:t>
            </a:r>
            <a:r>
              <a:rPr lang="es-CO" sz="3400" dirty="0" smtClean="0">
                <a:solidFill>
                  <a:schemeClr val="bg1"/>
                </a:solidFill>
              </a:rPr>
              <a:t>Ley </a:t>
            </a:r>
            <a:r>
              <a:rPr lang="es-CO" sz="3400" dirty="0">
                <a:solidFill>
                  <a:schemeClr val="bg1"/>
                </a:solidFill>
              </a:rPr>
              <a:t>de Dios nos trae felicidad: </a:t>
            </a:r>
            <a:endParaRPr lang="es-CO" dirty="0">
              <a:solidFill>
                <a:schemeClr val="bg1"/>
              </a:solidFill>
            </a:endParaRPr>
          </a:p>
        </p:txBody>
      </p:sp>
      <p:sp>
        <p:nvSpPr>
          <p:cNvPr id="4" name="3 Pentágono"/>
          <p:cNvSpPr/>
          <p:nvPr/>
        </p:nvSpPr>
        <p:spPr>
          <a:xfrm>
            <a:off x="395536" y="5589240"/>
            <a:ext cx="8496944" cy="700656"/>
          </a:xfrm>
          <a:prstGeom prst="homePlate">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dirty="0">
                <a:solidFill>
                  <a:srgbClr val="002060"/>
                </a:solidFill>
              </a:rPr>
              <a:t>«Mucha paz tienen los que aman Tu ley.» </a:t>
            </a:r>
            <a:r>
              <a:rPr lang="es-CO" sz="2400" b="1" dirty="0">
                <a:solidFill>
                  <a:srgbClr val="FF0000"/>
                </a:solidFill>
              </a:rPr>
              <a:t>(Salmo 119:165) </a:t>
            </a:r>
            <a:br>
              <a:rPr lang="es-CO" sz="2400" b="1" dirty="0">
                <a:solidFill>
                  <a:srgbClr val="FF0000"/>
                </a:solidFill>
              </a:rPr>
            </a:br>
            <a:endParaRPr lang="es-CO" sz="2400" b="1" dirty="0">
              <a:solidFill>
                <a:srgbClr val="FF0000"/>
              </a:solidFill>
            </a:endParaRPr>
          </a:p>
        </p:txBody>
      </p:sp>
      <p:sp>
        <p:nvSpPr>
          <p:cNvPr id="5" name="4 Pentágono"/>
          <p:cNvSpPr/>
          <p:nvPr/>
        </p:nvSpPr>
        <p:spPr>
          <a:xfrm>
            <a:off x="396643" y="4725144"/>
            <a:ext cx="8495837" cy="648072"/>
          </a:xfrm>
          <a:prstGeom prst="homePlate">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dirty="0">
                <a:solidFill>
                  <a:srgbClr val="002060"/>
                </a:solidFill>
              </a:rPr>
              <a:t>«Aflicción y angustia me han alcanzado, pero Tus mandamientos han sido mi delicia.» </a:t>
            </a:r>
            <a:r>
              <a:rPr lang="es-CO" sz="2400" b="1" dirty="0">
                <a:solidFill>
                  <a:srgbClr val="FF0000"/>
                </a:solidFill>
              </a:rPr>
              <a:t>(Salmo 119:143)</a:t>
            </a:r>
          </a:p>
        </p:txBody>
      </p:sp>
      <p:sp>
        <p:nvSpPr>
          <p:cNvPr id="6" name="5 Pentágono"/>
          <p:cNvSpPr/>
          <p:nvPr/>
        </p:nvSpPr>
        <p:spPr>
          <a:xfrm>
            <a:off x="410889" y="3884422"/>
            <a:ext cx="8496944" cy="696706"/>
          </a:xfrm>
          <a:prstGeom prst="homePlate">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dirty="0">
                <a:solidFill>
                  <a:srgbClr val="002060"/>
                </a:solidFill>
              </a:rPr>
              <a:t>«¡Cuánto amo Tu ley! Todo el día ella es mi meditación.» </a:t>
            </a:r>
            <a:r>
              <a:rPr lang="es-CO" sz="2400" b="1" dirty="0">
                <a:solidFill>
                  <a:srgbClr val="FF0000"/>
                </a:solidFill>
              </a:rPr>
              <a:t>(Salmo 119:97)</a:t>
            </a:r>
          </a:p>
        </p:txBody>
      </p:sp>
      <p:sp>
        <p:nvSpPr>
          <p:cNvPr id="7" name="6 Pentágono"/>
          <p:cNvSpPr/>
          <p:nvPr/>
        </p:nvSpPr>
        <p:spPr>
          <a:xfrm>
            <a:off x="394974" y="3147306"/>
            <a:ext cx="8496944" cy="641734"/>
          </a:xfrm>
          <a:prstGeom prst="homePlate">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dirty="0">
                <a:solidFill>
                  <a:srgbClr val="002060"/>
                </a:solidFill>
              </a:rPr>
              <a:t>«Me deleitaré en Tus mandamientos, los cuales he amado.» </a:t>
            </a:r>
            <a:r>
              <a:rPr lang="es-CO" sz="2400" b="1" dirty="0">
                <a:solidFill>
                  <a:srgbClr val="FF0000"/>
                </a:solidFill>
              </a:rPr>
              <a:t>(Salmo 119:47)</a:t>
            </a:r>
          </a:p>
        </p:txBody>
      </p:sp>
      <p:sp>
        <p:nvSpPr>
          <p:cNvPr id="8" name="7 Pentágono"/>
          <p:cNvSpPr/>
          <p:nvPr/>
        </p:nvSpPr>
        <p:spPr>
          <a:xfrm>
            <a:off x="395536" y="2276872"/>
            <a:ext cx="8496944" cy="720080"/>
          </a:xfrm>
          <a:prstGeom prst="homePlate">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dirty="0">
                <a:solidFill>
                  <a:srgbClr val="002060"/>
                </a:solidFill>
              </a:rPr>
              <a:t>«Guíame por la senda de Tus mandamientos, porque en ella me deleito.»</a:t>
            </a:r>
            <a:r>
              <a:rPr lang="es-CO" sz="2400" b="1" dirty="0">
                <a:solidFill>
                  <a:srgbClr val="FF0000"/>
                </a:solidFill>
              </a:rPr>
              <a:t> (Salmo 119:35)</a:t>
            </a:r>
          </a:p>
        </p:txBody>
      </p:sp>
      <p:sp>
        <p:nvSpPr>
          <p:cNvPr id="9" name="8 Pentágono"/>
          <p:cNvSpPr/>
          <p:nvPr/>
        </p:nvSpPr>
        <p:spPr>
          <a:xfrm>
            <a:off x="395536" y="1268760"/>
            <a:ext cx="8496944" cy="864096"/>
          </a:xfrm>
          <a:prstGeom prst="homePlate">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s-CO" sz="2400" b="1" dirty="0">
                <a:solidFill>
                  <a:srgbClr val="002060"/>
                </a:solidFill>
              </a:rPr>
              <a:t>«Abre mis ojos, y miraré las maravillas de Tu ley.» </a:t>
            </a:r>
            <a:r>
              <a:rPr lang="es-CO" sz="2400" b="1" dirty="0">
                <a:solidFill>
                  <a:srgbClr val="FF0000"/>
                </a:solidFill>
              </a:rPr>
              <a:t>(Salmo 119:18)</a:t>
            </a:r>
          </a:p>
        </p:txBody>
      </p:sp>
    </p:spTree>
    <p:extLst>
      <p:ext uri="{BB962C8B-B14F-4D97-AF65-F5344CB8AC3E}">
        <p14:creationId xmlns:p14="http://schemas.microsoft.com/office/powerpoint/2010/main" val="1826920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0"/>
                                        <p:tgtEl>
                                          <p:spTgt spid="3">
                                            <p:bg/>
                                          </p:spTgt>
                                        </p:tgtEl>
                                      </p:cBhvr>
                                    </p:animEffect>
                                    <p:anim calcmode="lin" valueType="num">
                                      <p:cBhvr>
                                        <p:cTn id="8" dur="1000" fill="hold"/>
                                        <p:tgtEl>
                                          <p:spTgt spid="3">
                                            <p:bg/>
                                          </p:spTgt>
                                        </p:tgtEl>
                                        <p:attrNameLst>
                                          <p:attrName>ppt_x</p:attrName>
                                        </p:attrNameLst>
                                      </p:cBhvr>
                                      <p:tavLst>
                                        <p:tav tm="0">
                                          <p:val>
                                            <p:strVal val="#ppt_x"/>
                                          </p:val>
                                        </p:tav>
                                        <p:tav tm="100000">
                                          <p:val>
                                            <p:strVal val="#ppt_x"/>
                                          </p:val>
                                        </p:tav>
                                      </p:tavLst>
                                    </p:anim>
                                    <p:anim calcmode="lin" valueType="num">
                                      <p:cBhvr>
                                        <p:cTn id="9"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31"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1000" fill="hold"/>
                                        <p:tgtEl>
                                          <p:spTgt spid="9"/>
                                        </p:tgtEl>
                                        <p:attrNameLst>
                                          <p:attrName>ppt_w</p:attrName>
                                        </p:attrNameLst>
                                      </p:cBhvr>
                                      <p:tavLst>
                                        <p:tav tm="0">
                                          <p:val>
                                            <p:fltVal val="0"/>
                                          </p:val>
                                        </p:tav>
                                        <p:tav tm="100000">
                                          <p:val>
                                            <p:strVal val="#ppt_w"/>
                                          </p:val>
                                        </p:tav>
                                      </p:tavLst>
                                    </p:anim>
                                    <p:anim calcmode="lin" valueType="num">
                                      <p:cBhvr>
                                        <p:cTn id="22" dur="1000" fill="hold"/>
                                        <p:tgtEl>
                                          <p:spTgt spid="9"/>
                                        </p:tgtEl>
                                        <p:attrNameLst>
                                          <p:attrName>ppt_h</p:attrName>
                                        </p:attrNameLst>
                                      </p:cBhvr>
                                      <p:tavLst>
                                        <p:tav tm="0">
                                          <p:val>
                                            <p:fltVal val="0"/>
                                          </p:val>
                                        </p:tav>
                                        <p:tav tm="100000">
                                          <p:val>
                                            <p:strVal val="#ppt_h"/>
                                          </p:val>
                                        </p:tav>
                                      </p:tavLst>
                                    </p:anim>
                                    <p:anim calcmode="lin" valueType="num">
                                      <p:cBhvr>
                                        <p:cTn id="23" dur="1000" fill="hold"/>
                                        <p:tgtEl>
                                          <p:spTgt spid="9"/>
                                        </p:tgtEl>
                                        <p:attrNameLst>
                                          <p:attrName>style.rotation</p:attrName>
                                        </p:attrNameLst>
                                      </p:cBhvr>
                                      <p:tavLst>
                                        <p:tav tm="0">
                                          <p:val>
                                            <p:fltVal val="90"/>
                                          </p:val>
                                        </p:tav>
                                        <p:tav tm="100000">
                                          <p:val>
                                            <p:fltVal val="0"/>
                                          </p:val>
                                        </p:tav>
                                      </p:tavLst>
                                    </p:anim>
                                    <p:animEffect transition="in" filter="fade">
                                      <p:cBhvr>
                                        <p:cTn id="24" dur="10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31"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1000" fill="hold"/>
                                        <p:tgtEl>
                                          <p:spTgt spid="8"/>
                                        </p:tgtEl>
                                        <p:attrNameLst>
                                          <p:attrName>ppt_w</p:attrName>
                                        </p:attrNameLst>
                                      </p:cBhvr>
                                      <p:tavLst>
                                        <p:tav tm="0">
                                          <p:val>
                                            <p:fltVal val="0"/>
                                          </p:val>
                                        </p:tav>
                                        <p:tav tm="100000">
                                          <p:val>
                                            <p:strVal val="#ppt_w"/>
                                          </p:val>
                                        </p:tav>
                                      </p:tavLst>
                                    </p:anim>
                                    <p:anim calcmode="lin" valueType="num">
                                      <p:cBhvr>
                                        <p:cTn id="30" dur="1000" fill="hold"/>
                                        <p:tgtEl>
                                          <p:spTgt spid="8"/>
                                        </p:tgtEl>
                                        <p:attrNameLst>
                                          <p:attrName>ppt_h</p:attrName>
                                        </p:attrNameLst>
                                      </p:cBhvr>
                                      <p:tavLst>
                                        <p:tav tm="0">
                                          <p:val>
                                            <p:fltVal val="0"/>
                                          </p:val>
                                        </p:tav>
                                        <p:tav tm="100000">
                                          <p:val>
                                            <p:strVal val="#ppt_h"/>
                                          </p:val>
                                        </p:tav>
                                      </p:tavLst>
                                    </p:anim>
                                    <p:anim calcmode="lin" valueType="num">
                                      <p:cBhvr>
                                        <p:cTn id="31" dur="1000" fill="hold"/>
                                        <p:tgtEl>
                                          <p:spTgt spid="8"/>
                                        </p:tgtEl>
                                        <p:attrNameLst>
                                          <p:attrName>style.rotation</p:attrName>
                                        </p:attrNameLst>
                                      </p:cBhvr>
                                      <p:tavLst>
                                        <p:tav tm="0">
                                          <p:val>
                                            <p:fltVal val="90"/>
                                          </p:val>
                                        </p:tav>
                                        <p:tav tm="100000">
                                          <p:val>
                                            <p:fltVal val="0"/>
                                          </p:val>
                                        </p:tav>
                                      </p:tavLst>
                                    </p:anim>
                                    <p:animEffect transition="in" filter="fade">
                                      <p:cBhvr>
                                        <p:cTn id="32" dur="10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p:cTn id="37" dur="1000" fill="hold"/>
                                        <p:tgtEl>
                                          <p:spTgt spid="7"/>
                                        </p:tgtEl>
                                        <p:attrNameLst>
                                          <p:attrName>ppt_w</p:attrName>
                                        </p:attrNameLst>
                                      </p:cBhvr>
                                      <p:tavLst>
                                        <p:tav tm="0">
                                          <p:val>
                                            <p:fltVal val="0"/>
                                          </p:val>
                                        </p:tav>
                                        <p:tav tm="100000">
                                          <p:val>
                                            <p:strVal val="#ppt_w"/>
                                          </p:val>
                                        </p:tav>
                                      </p:tavLst>
                                    </p:anim>
                                    <p:anim calcmode="lin" valueType="num">
                                      <p:cBhvr>
                                        <p:cTn id="38" dur="1000" fill="hold"/>
                                        <p:tgtEl>
                                          <p:spTgt spid="7"/>
                                        </p:tgtEl>
                                        <p:attrNameLst>
                                          <p:attrName>ppt_h</p:attrName>
                                        </p:attrNameLst>
                                      </p:cBhvr>
                                      <p:tavLst>
                                        <p:tav tm="0">
                                          <p:val>
                                            <p:fltVal val="0"/>
                                          </p:val>
                                        </p:tav>
                                        <p:tav tm="100000">
                                          <p:val>
                                            <p:strVal val="#ppt_h"/>
                                          </p:val>
                                        </p:tav>
                                      </p:tavLst>
                                    </p:anim>
                                    <p:anim calcmode="lin" valueType="num">
                                      <p:cBhvr>
                                        <p:cTn id="39" dur="1000" fill="hold"/>
                                        <p:tgtEl>
                                          <p:spTgt spid="7"/>
                                        </p:tgtEl>
                                        <p:attrNameLst>
                                          <p:attrName>style.rotation</p:attrName>
                                        </p:attrNameLst>
                                      </p:cBhvr>
                                      <p:tavLst>
                                        <p:tav tm="0">
                                          <p:val>
                                            <p:fltVal val="90"/>
                                          </p:val>
                                        </p:tav>
                                        <p:tav tm="100000">
                                          <p:val>
                                            <p:fltVal val="0"/>
                                          </p:val>
                                        </p:tav>
                                      </p:tavLst>
                                    </p:anim>
                                    <p:animEffect transition="in" filter="fade">
                                      <p:cBhvr>
                                        <p:cTn id="40" dur="1000"/>
                                        <p:tgtEl>
                                          <p:spTgt spid="7"/>
                                        </p:tgtEl>
                                      </p:cBhvr>
                                    </p:animEffect>
                                  </p:childTnLst>
                                </p:cTn>
                              </p:par>
                            </p:childTnLst>
                          </p:cTn>
                        </p:par>
                      </p:childTnLst>
                    </p:cTn>
                  </p:par>
                  <p:par>
                    <p:cTn id="41" fill="hold">
                      <p:stCondLst>
                        <p:cond delay="indefinite"/>
                      </p:stCondLst>
                      <p:childTnLst>
                        <p:par>
                          <p:cTn id="42" fill="hold">
                            <p:stCondLst>
                              <p:cond delay="0"/>
                            </p:stCondLst>
                            <p:childTnLst>
                              <p:par>
                                <p:cTn id="43" presetID="31" presetClass="entr" presetSubtype="0" fill="hold" grpId="0" nodeType="click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p:cTn id="45" dur="1000" fill="hold"/>
                                        <p:tgtEl>
                                          <p:spTgt spid="6"/>
                                        </p:tgtEl>
                                        <p:attrNameLst>
                                          <p:attrName>ppt_w</p:attrName>
                                        </p:attrNameLst>
                                      </p:cBhvr>
                                      <p:tavLst>
                                        <p:tav tm="0">
                                          <p:val>
                                            <p:fltVal val="0"/>
                                          </p:val>
                                        </p:tav>
                                        <p:tav tm="100000">
                                          <p:val>
                                            <p:strVal val="#ppt_w"/>
                                          </p:val>
                                        </p:tav>
                                      </p:tavLst>
                                    </p:anim>
                                    <p:anim calcmode="lin" valueType="num">
                                      <p:cBhvr>
                                        <p:cTn id="46" dur="1000" fill="hold"/>
                                        <p:tgtEl>
                                          <p:spTgt spid="6"/>
                                        </p:tgtEl>
                                        <p:attrNameLst>
                                          <p:attrName>ppt_h</p:attrName>
                                        </p:attrNameLst>
                                      </p:cBhvr>
                                      <p:tavLst>
                                        <p:tav tm="0">
                                          <p:val>
                                            <p:fltVal val="0"/>
                                          </p:val>
                                        </p:tav>
                                        <p:tav tm="100000">
                                          <p:val>
                                            <p:strVal val="#ppt_h"/>
                                          </p:val>
                                        </p:tav>
                                      </p:tavLst>
                                    </p:anim>
                                    <p:anim calcmode="lin" valueType="num">
                                      <p:cBhvr>
                                        <p:cTn id="47" dur="1000" fill="hold"/>
                                        <p:tgtEl>
                                          <p:spTgt spid="6"/>
                                        </p:tgtEl>
                                        <p:attrNameLst>
                                          <p:attrName>style.rotation</p:attrName>
                                        </p:attrNameLst>
                                      </p:cBhvr>
                                      <p:tavLst>
                                        <p:tav tm="0">
                                          <p:val>
                                            <p:fltVal val="90"/>
                                          </p:val>
                                        </p:tav>
                                        <p:tav tm="100000">
                                          <p:val>
                                            <p:fltVal val="0"/>
                                          </p:val>
                                        </p:tav>
                                      </p:tavLst>
                                    </p:anim>
                                    <p:animEffect transition="in" filter="fade">
                                      <p:cBhvr>
                                        <p:cTn id="48" dur="1000"/>
                                        <p:tgtEl>
                                          <p:spTgt spid="6"/>
                                        </p:tgtEl>
                                      </p:cBhvr>
                                    </p:animEffect>
                                  </p:childTnLst>
                                </p:cTn>
                              </p:par>
                            </p:childTnLst>
                          </p:cTn>
                        </p:par>
                      </p:childTnLst>
                    </p:cTn>
                  </p:par>
                  <p:par>
                    <p:cTn id="49" fill="hold">
                      <p:stCondLst>
                        <p:cond delay="indefinite"/>
                      </p:stCondLst>
                      <p:childTnLst>
                        <p:par>
                          <p:cTn id="50" fill="hold">
                            <p:stCondLst>
                              <p:cond delay="0"/>
                            </p:stCondLst>
                            <p:childTnLst>
                              <p:par>
                                <p:cTn id="51" presetID="31" presetClass="entr" presetSubtype="0" fill="hold" grpId="0" nodeType="click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p:cTn id="53" dur="1000" fill="hold"/>
                                        <p:tgtEl>
                                          <p:spTgt spid="5"/>
                                        </p:tgtEl>
                                        <p:attrNameLst>
                                          <p:attrName>ppt_w</p:attrName>
                                        </p:attrNameLst>
                                      </p:cBhvr>
                                      <p:tavLst>
                                        <p:tav tm="0">
                                          <p:val>
                                            <p:fltVal val="0"/>
                                          </p:val>
                                        </p:tav>
                                        <p:tav tm="100000">
                                          <p:val>
                                            <p:strVal val="#ppt_w"/>
                                          </p:val>
                                        </p:tav>
                                      </p:tavLst>
                                    </p:anim>
                                    <p:anim calcmode="lin" valueType="num">
                                      <p:cBhvr>
                                        <p:cTn id="54" dur="1000" fill="hold"/>
                                        <p:tgtEl>
                                          <p:spTgt spid="5"/>
                                        </p:tgtEl>
                                        <p:attrNameLst>
                                          <p:attrName>ppt_h</p:attrName>
                                        </p:attrNameLst>
                                      </p:cBhvr>
                                      <p:tavLst>
                                        <p:tav tm="0">
                                          <p:val>
                                            <p:fltVal val="0"/>
                                          </p:val>
                                        </p:tav>
                                        <p:tav tm="100000">
                                          <p:val>
                                            <p:strVal val="#ppt_h"/>
                                          </p:val>
                                        </p:tav>
                                      </p:tavLst>
                                    </p:anim>
                                    <p:anim calcmode="lin" valueType="num">
                                      <p:cBhvr>
                                        <p:cTn id="55" dur="1000" fill="hold"/>
                                        <p:tgtEl>
                                          <p:spTgt spid="5"/>
                                        </p:tgtEl>
                                        <p:attrNameLst>
                                          <p:attrName>style.rotation</p:attrName>
                                        </p:attrNameLst>
                                      </p:cBhvr>
                                      <p:tavLst>
                                        <p:tav tm="0">
                                          <p:val>
                                            <p:fltVal val="90"/>
                                          </p:val>
                                        </p:tav>
                                        <p:tav tm="100000">
                                          <p:val>
                                            <p:fltVal val="0"/>
                                          </p:val>
                                        </p:tav>
                                      </p:tavLst>
                                    </p:anim>
                                    <p:animEffect transition="in" filter="fade">
                                      <p:cBhvr>
                                        <p:cTn id="56" dur="1000"/>
                                        <p:tgtEl>
                                          <p:spTgt spid="5"/>
                                        </p:tgtEl>
                                      </p:cBhvr>
                                    </p:animEffect>
                                  </p:childTnLst>
                                </p:cTn>
                              </p:par>
                            </p:childTnLst>
                          </p:cTn>
                        </p:par>
                      </p:childTnLst>
                    </p:cTn>
                  </p:par>
                  <p:par>
                    <p:cTn id="57" fill="hold">
                      <p:stCondLst>
                        <p:cond delay="indefinite"/>
                      </p:stCondLst>
                      <p:childTnLst>
                        <p:par>
                          <p:cTn id="58" fill="hold">
                            <p:stCondLst>
                              <p:cond delay="0"/>
                            </p:stCondLst>
                            <p:childTnLst>
                              <p:par>
                                <p:cTn id="59" presetID="31" presetClass="entr" presetSubtype="0" fill="hold" grpId="0" nodeType="click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1000" fill="hold"/>
                                        <p:tgtEl>
                                          <p:spTgt spid="4"/>
                                        </p:tgtEl>
                                        <p:attrNameLst>
                                          <p:attrName>ppt_w</p:attrName>
                                        </p:attrNameLst>
                                      </p:cBhvr>
                                      <p:tavLst>
                                        <p:tav tm="0">
                                          <p:val>
                                            <p:fltVal val="0"/>
                                          </p:val>
                                        </p:tav>
                                        <p:tav tm="100000">
                                          <p:val>
                                            <p:strVal val="#ppt_w"/>
                                          </p:val>
                                        </p:tav>
                                      </p:tavLst>
                                    </p:anim>
                                    <p:anim calcmode="lin" valueType="num">
                                      <p:cBhvr>
                                        <p:cTn id="62" dur="1000" fill="hold"/>
                                        <p:tgtEl>
                                          <p:spTgt spid="4"/>
                                        </p:tgtEl>
                                        <p:attrNameLst>
                                          <p:attrName>ppt_h</p:attrName>
                                        </p:attrNameLst>
                                      </p:cBhvr>
                                      <p:tavLst>
                                        <p:tav tm="0">
                                          <p:val>
                                            <p:fltVal val="0"/>
                                          </p:val>
                                        </p:tav>
                                        <p:tav tm="100000">
                                          <p:val>
                                            <p:strVal val="#ppt_h"/>
                                          </p:val>
                                        </p:tav>
                                      </p:tavLst>
                                    </p:anim>
                                    <p:anim calcmode="lin" valueType="num">
                                      <p:cBhvr>
                                        <p:cTn id="63" dur="1000" fill="hold"/>
                                        <p:tgtEl>
                                          <p:spTgt spid="4"/>
                                        </p:tgtEl>
                                        <p:attrNameLst>
                                          <p:attrName>style.rotation</p:attrName>
                                        </p:attrNameLst>
                                      </p:cBhvr>
                                      <p:tavLst>
                                        <p:tav tm="0">
                                          <p:val>
                                            <p:fltVal val="90"/>
                                          </p:val>
                                        </p:tav>
                                        <p:tav tm="100000">
                                          <p:val>
                                            <p:fltVal val="0"/>
                                          </p:val>
                                        </p:tav>
                                      </p:tavLst>
                                    </p:anim>
                                    <p:animEffect transition="in" filter="fade">
                                      <p:cBhvr>
                                        <p:cTn id="64"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P spid="6" grpId="0" animBg="1"/>
      <p:bldP spid="7" grpId="0" animBg="1"/>
      <p:bldP spid="8" grpId="0" animBg="1"/>
      <p:bldP spid="9"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91264" cy="6525344"/>
          </a:xfrm>
        </p:spPr>
        <p:txBody>
          <a:bodyPr>
            <a:noAutofit/>
          </a:bodyPr>
          <a:lstStyle/>
          <a:p>
            <a:pPr marL="0" indent="0" algn="ctr">
              <a:buNone/>
            </a:pPr>
            <a:r>
              <a:rPr lang="es-CO" dirty="0" smtClean="0">
                <a:solidFill>
                  <a:srgbClr val="FF0000"/>
                </a:solidFill>
              </a:rPr>
              <a:t>Deuteronomio 4:2</a:t>
            </a:r>
            <a:r>
              <a:rPr lang="es-CO" sz="2800" dirty="0" smtClean="0">
                <a:solidFill>
                  <a:srgbClr val="FF0000"/>
                </a:solidFill>
              </a:rPr>
              <a:t>.</a:t>
            </a:r>
            <a:r>
              <a:rPr lang="es-CO" sz="2800" dirty="0"/>
              <a:t/>
            </a:r>
            <a:br>
              <a:rPr lang="es-CO" sz="2800" dirty="0"/>
            </a:br>
            <a:r>
              <a:rPr lang="es-CO" sz="2800" dirty="0" smtClean="0"/>
              <a:t>«</a:t>
            </a:r>
            <a:r>
              <a:rPr lang="es-CO" i="1" dirty="0" smtClean="0">
                <a:solidFill>
                  <a:srgbClr val="0070C0"/>
                </a:solidFill>
              </a:rPr>
              <a:t>No AÑADÁIS </a:t>
            </a:r>
            <a:r>
              <a:rPr lang="es-CO" i="1" dirty="0">
                <a:solidFill>
                  <a:srgbClr val="0070C0"/>
                </a:solidFill>
              </a:rPr>
              <a:t>a las palabras que yo os mando, ni </a:t>
            </a:r>
            <a:r>
              <a:rPr lang="es-CO" i="1" dirty="0" smtClean="0">
                <a:solidFill>
                  <a:srgbClr val="0070C0"/>
                </a:solidFill>
              </a:rPr>
              <a:t>QUITÉIS </a:t>
            </a:r>
            <a:r>
              <a:rPr lang="es-CO" i="1" dirty="0">
                <a:solidFill>
                  <a:srgbClr val="0070C0"/>
                </a:solidFill>
              </a:rPr>
              <a:t>de ellas, de modo que guardéis los mandamientos de Jehová vuestro Dios, que yo os </a:t>
            </a:r>
            <a:r>
              <a:rPr lang="es-CO" i="1" dirty="0" smtClean="0">
                <a:solidFill>
                  <a:srgbClr val="0070C0"/>
                </a:solidFill>
              </a:rPr>
              <a:t>mando</a:t>
            </a:r>
            <a:r>
              <a:rPr lang="es-CO" sz="2800" dirty="0" smtClean="0"/>
              <a:t>». </a:t>
            </a:r>
          </a:p>
          <a:p>
            <a:pPr marL="0" indent="0">
              <a:buNone/>
            </a:pPr>
            <a:endParaRPr lang="es-CO" sz="2800" dirty="0"/>
          </a:p>
          <a:p>
            <a:pPr marL="0" indent="0" algn="ctr">
              <a:buNone/>
            </a:pPr>
            <a:endParaRPr lang="es-CO" sz="2800" dirty="0" smtClean="0">
              <a:solidFill>
                <a:srgbClr val="FF0000"/>
              </a:solidFill>
            </a:endParaRPr>
          </a:p>
          <a:p>
            <a:pPr marL="0" indent="0" algn="ctr">
              <a:buNone/>
            </a:pPr>
            <a:endParaRPr lang="es-CO" sz="2800" dirty="0">
              <a:solidFill>
                <a:srgbClr val="FF0000"/>
              </a:solidFill>
            </a:endParaRPr>
          </a:p>
          <a:p>
            <a:pPr marL="0" indent="0" algn="ctr">
              <a:buNone/>
            </a:pPr>
            <a:endParaRPr lang="es-CO" sz="2800" dirty="0" smtClean="0">
              <a:solidFill>
                <a:srgbClr val="FF0000"/>
              </a:solidFill>
            </a:endParaRPr>
          </a:p>
          <a:p>
            <a:pPr marL="0" indent="0" algn="ctr">
              <a:buNone/>
            </a:pPr>
            <a:endParaRPr lang="es-CO" sz="2800" dirty="0">
              <a:solidFill>
                <a:srgbClr val="FF0000"/>
              </a:solidFill>
            </a:endParaRPr>
          </a:p>
          <a:p>
            <a:pPr marL="0" indent="0" algn="ctr">
              <a:buNone/>
            </a:pPr>
            <a:r>
              <a:rPr lang="es-CO" sz="2800" dirty="0" smtClean="0">
                <a:solidFill>
                  <a:srgbClr val="FF0000"/>
                </a:solidFill>
              </a:rPr>
              <a:t>Job </a:t>
            </a:r>
            <a:r>
              <a:rPr lang="es-CO" sz="2800" dirty="0">
                <a:solidFill>
                  <a:srgbClr val="FF0000"/>
                </a:solidFill>
              </a:rPr>
              <a:t>23:12 (</a:t>
            </a:r>
            <a:r>
              <a:rPr lang="es-CO" sz="2800" dirty="0" smtClean="0">
                <a:solidFill>
                  <a:srgbClr val="FF0000"/>
                </a:solidFill>
              </a:rPr>
              <a:t>RV </a:t>
            </a:r>
            <a:r>
              <a:rPr lang="es-CO" sz="2800" dirty="0">
                <a:solidFill>
                  <a:srgbClr val="FF0000"/>
                </a:solidFill>
              </a:rPr>
              <a:t>1960)</a:t>
            </a:r>
            <a:r>
              <a:rPr lang="es-CO" sz="2800" dirty="0"/>
              <a:t> </a:t>
            </a:r>
            <a:r>
              <a:rPr lang="es-CO" sz="2800" dirty="0" smtClean="0"/>
              <a:t>Dice: «</a:t>
            </a:r>
            <a:r>
              <a:rPr lang="es-CO" sz="2800" i="1" dirty="0" smtClean="0">
                <a:solidFill>
                  <a:srgbClr val="0070C0"/>
                </a:solidFill>
              </a:rPr>
              <a:t>Del </a:t>
            </a:r>
            <a:r>
              <a:rPr lang="es-CO" sz="2800" i="1" dirty="0">
                <a:solidFill>
                  <a:srgbClr val="0070C0"/>
                </a:solidFill>
              </a:rPr>
              <a:t>mandamiento de Sus labios nunca me separé; guardé las palabras de Su boca más que mi </a:t>
            </a:r>
            <a:r>
              <a:rPr lang="es-CO" sz="2800" i="1" dirty="0" smtClean="0">
                <a:solidFill>
                  <a:srgbClr val="0070C0"/>
                </a:solidFill>
              </a:rPr>
              <a:t>comida</a:t>
            </a:r>
            <a:r>
              <a:rPr lang="es-CO" sz="2800" dirty="0" smtClean="0"/>
              <a:t>».</a:t>
            </a:r>
            <a:r>
              <a:rPr lang="es-CO" sz="2800" dirty="0"/>
              <a:t> </a:t>
            </a:r>
            <a:br>
              <a:rPr lang="es-CO" sz="2800" dirty="0"/>
            </a:br>
            <a:endParaRPr lang="es-CO" sz="2800" dirty="0"/>
          </a:p>
        </p:txBody>
      </p:sp>
      <p:sp>
        <p:nvSpPr>
          <p:cNvPr id="2" name="1 Rectángulo redondeado"/>
          <p:cNvSpPr/>
          <p:nvPr/>
        </p:nvSpPr>
        <p:spPr>
          <a:xfrm>
            <a:off x="467544" y="2924944"/>
            <a:ext cx="5184576" cy="216024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400" dirty="0"/>
              <a:t>A pesar de esta prohibición, los </a:t>
            </a:r>
            <a:r>
              <a:rPr lang="es-CO" sz="2400" dirty="0" smtClean="0"/>
              <a:t>hombres </a:t>
            </a:r>
            <a:r>
              <a:rPr lang="es-CO" sz="2400" dirty="0"/>
              <a:t>han tratado de modificar el texto de los Diez Mandamientos </a:t>
            </a:r>
            <a:r>
              <a:rPr lang="es-CO" sz="2400" b="1" dirty="0">
                <a:solidFill>
                  <a:srgbClr val="FFC000"/>
                </a:solidFill>
              </a:rPr>
              <a:t>(Lea Dan.7:25)</a:t>
            </a:r>
            <a:r>
              <a:rPr lang="es-CO" sz="2400" dirty="0"/>
              <a:t>, algo estrictamente prohibido por Dios. </a:t>
            </a:r>
            <a:br>
              <a:rPr lang="es-CO" sz="2400" dirty="0"/>
            </a:br>
            <a:endParaRPr lang="es-CO" sz="2400" dirty="0"/>
          </a:p>
        </p:txBody>
      </p:sp>
      <p:pic>
        <p:nvPicPr>
          <p:cNvPr id="1026" name="Picture 2" descr="http://ts3.mm.bing.net/images/thumbnail.aspx?q=4754516610057430&amp;id=c6de4918a0bd4917d40c9a555cc6c13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8144" y="2924944"/>
            <a:ext cx="2880320" cy="2160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09717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p:cTn id="12" dur="1000" fill="hold"/>
                                        <p:tgtEl>
                                          <p:spTgt spid="1026"/>
                                        </p:tgtEl>
                                        <p:attrNameLst>
                                          <p:attrName>ppt_w</p:attrName>
                                        </p:attrNameLst>
                                      </p:cBhvr>
                                      <p:tavLst>
                                        <p:tav tm="0">
                                          <p:val>
                                            <p:fltVal val="0"/>
                                          </p:val>
                                        </p:tav>
                                        <p:tav tm="100000">
                                          <p:val>
                                            <p:strVal val="#ppt_w"/>
                                          </p:val>
                                        </p:tav>
                                      </p:tavLst>
                                    </p:anim>
                                    <p:anim calcmode="lin" valueType="num">
                                      <p:cBhvr>
                                        <p:cTn id="13" dur="1000" fill="hold"/>
                                        <p:tgtEl>
                                          <p:spTgt spid="1026"/>
                                        </p:tgtEl>
                                        <p:attrNameLst>
                                          <p:attrName>ppt_h</p:attrName>
                                        </p:attrNameLst>
                                      </p:cBhvr>
                                      <p:tavLst>
                                        <p:tav tm="0">
                                          <p:val>
                                            <p:fltVal val="0"/>
                                          </p:val>
                                        </p:tav>
                                        <p:tav tm="100000">
                                          <p:val>
                                            <p:strVal val="#ppt_h"/>
                                          </p:val>
                                        </p:tav>
                                      </p:tavLst>
                                    </p:anim>
                                    <p:anim calcmode="lin" valueType="num">
                                      <p:cBhvr>
                                        <p:cTn id="14" dur="1000" fill="hold"/>
                                        <p:tgtEl>
                                          <p:spTgt spid="1026"/>
                                        </p:tgtEl>
                                        <p:attrNameLst>
                                          <p:attrName>style.rotation</p:attrName>
                                        </p:attrNameLst>
                                      </p:cBhvr>
                                      <p:tavLst>
                                        <p:tav tm="0">
                                          <p:val>
                                            <p:fltVal val="90"/>
                                          </p:val>
                                        </p:tav>
                                        <p:tav tm="100000">
                                          <p:val>
                                            <p:fltVal val="0"/>
                                          </p:val>
                                        </p:tav>
                                      </p:tavLst>
                                    </p:anim>
                                    <p:animEffect transition="in" filter="fade">
                                      <p:cBhvr>
                                        <p:cTn id="15" dur="1000"/>
                                        <p:tgtEl>
                                          <p:spTgt spid="1026"/>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randombar(horizontal)">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1"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fade">
                                      <p:cBhvr>
                                        <p:cTn id="25" dur="1000"/>
                                        <p:tgtEl>
                                          <p:spTgt spid="3">
                                            <p:txEl>
                                              <p:pRg st="6" end="6"/>
                                            </p:txEl>
                                          </p:spTgt>
                                        </p:tgtEl>
                                      </p:cBhvr>
                                    </p:animEffect>
                                    <p:anim calcmode="lin" valueType="num">
                                      <p:cBhvr>
                                        <p:cTn id="26"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3" grpId="1" uiExpand="1" build="p"/>
      <p:bldP spid="2"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120680"/>
          </a:xfrm>
          <a:blipFill>
            <a:blip r:embed="rId2"/>
            <a:tile tx="0" ty="0" sx="100000" sy="100000" flip="none" algn="tl"/>
          </a:blipFill>
        </p:spPr>
        <p:txBody>
          <a:bodyPr>
            <a:normAutofit fontScale="92500" lnSpcReduction="10000"/>
          </a:bodyPr>
          <a:lstStyle/>
          <a:p>
            <a:pPr marL="0" indent="0" algn="ctr">
              <a:buNone/>
            </a:pPr>
            <a:r>
              <a:rPr lang="es-CO" b="1" dirty="0">
                <a:solidFill>
                  <a:srgbClr val="FF0000"/>
                </a:solidFill>
              </a:rPr>
              <a:t>Mateo </a:t>
            </a:r>
            <a:r>
              <a:rPr lang="es-CO" b="1" dirty="0" smtClean="0">
                <a:solidFill>
                  <a:srgbClr val="FF0000"/>
                </a:solidFill>
              </a:rPr>
              <a:t>5:18,19</a:t>
            </a:r>
            <a:r>
              <a:rPr lang="es-CO" dirty="0" smtClean="0"/>
              <a:t>.</a:t>
            </a:r>
            <a:r>
              <a:rPr lang="es-CO" dirty="0"/>
              <a:t> </a:t>
            </a:r>
            <a:r>
              <a:rPr lang="es-CO" dirty="0" smtClean="0"/>
              <a:t>«</a:t>
            </a:r>
            <a:r>
              <a:rPr lang="es-CO" i="1" dirty="0" smtClean="0">
                <a:solidFill>
                  <a:srgbClr val="0070C0"/>
                </a:solidFill>
              </a:rPr>
              <a:t>De </a:t>
            </a:r>
            <a:r>
              <a:rPr lang="es-CO" i="1" dirty="0">
                <a:solidFill>
                  <a:srgbClr val="0070C0"/>
                </a:solidFill>
              </a:rPr>
              <a:t>cierto os digo que hasta que pasen el cielo y la tierra, ni siquiera una jota ni una tilde pasará de la ley hasta que todo haya sido </a:t>
            </a:r>
            <a:r>
              <a:rPr lang="es-CO" i="1" dirty="0" smtClean="0">
                <a:solidFill>
                  <a:srgbClr val="0070C0"/>
                </a:solidFill>
              </a:rPr>
              <a:t>cumplido. Por </a:t>
            </a:r>
            <a:r>
              <a:rPr lang="es-CO" i="1" dirty="0">
                <a:solidFill>
                  <a:srgbClr val="0070C0"/>
                </a:solidFill>
              </a:rPr>
              <a:t>lo tanto, cualquiera que quebranta el más pequeño de estos mandamientos y así enseña a los hombres, será considerado el más pequeño en el reino de los </a:t>
            </a:r>
            <a:r>
              <a:rPr lang="es-CO" i="1" dirty="0" smtClean="0">
                <a:solidFill>
                  <a:srgbClr val="0070C0"/>
                </a:solidFill>
              </a:rPr>
              <a:t>cielos. Pero </a:t>
            </a:r>
            <a:r>
              <a:rPr lang="es-CO" i="1" dirty="0">
                <a:solidFill>
                  <a:srgbClr val="0070C0"/>
                </a:solidFill>
              </a:rPr>
              <a:t>cualquiera que los cumple y los enseña, éste será considerado grande en el reino de los </a:t>
            </a:r>
            <a:r>
              <a:rPr lang="es-CO" i="1" dirty="0" smtClean="0">
                <a:solidFill>
                  <a:srgbClr val="0070C0"/>
                </a:solidFill>
              </a:rPr>
              <a:t>cielos</a:t>
            </a:r>
            <a:r>
              <a:rPr lang="es-CO" dirty="0" smtClean="0"/>
              <a:t>»</a:t>
            </a:r>
          </a:p>
          <a:p>
            <a:endParaRPr lang="es-CO" dirty="0"/>
          </a:p>
          <a:p>
            <a:pPr marL="0" indent="0" algn="ctr">
              <a:buNone/>
            </a:pPr>
            <a:r>
              <a:rPr lang="es-CO" dirty="0" smtClean="0"/>
              <a:t>Jesús </a:t>
            </a:r>
            <a:r>
              <a:rPr lang="es-CO" dirty="0"/>
              <a:t>lo dejó muy en claro: nadie tiene el derecho de cambiar un sólo mandamiento para de esa forma adaptar el texto de la ley de Dios a las costumbres de la sociedad. </a:t>
            </a:r>
          </a:p>
          <a:p>
            <a:endParaRPr lang="es-CO" dirty="0"/>
          </a:p>
        </p:txBody>
      </p:sp>
    </p:spTree>
    <p:extLst>
      <p:ext uri="{BB962C8B-B14F-4D97-AF65-F5344CB8AC3E}">
        <p14:creationId xmlns:p14="http://schemas.microsoft.com/office/powerpoint/2010/main" val="585547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3816424"/>
          </a:xfrm>
          <a:blipFill>
            <a:blip r:embed="rId2"/>
            <a:tile tx="0" ty="0" sx="100000" sy="100000" flip="none" algn="tl"/>
          </a:blipFill>
        </p:spPr>
        <p:txBody>
          <a:bodyPr>
            <a:normAutofit fontScale="92500" lnSpcReduction="10000"/>
          </a:bodyPr>
          <a:lstStyle/>
          <a:p>
            <a:pPr marL="0" indent="0" algn="ctr">
              <a:buNone/>
            </a:pPr>
            <a:r>
              <a:rPr lang="es-CO" sz="3400" b="1" dirty="0" smtClean="0">
                <a:solidFill>
                  <a:srgbClr val="FF0000"/>
                </a:solidFill>
              </a:rPr>
              <a:t>Deuteronomio 5:29</a:t>
            </a:r>
            <a:r>
              <a:rPr lang="es-CO" dirty="0" smtClean="0"/>
              <a:t>.</a:t>
            </a:r>
            <a:r>
              <a:rPr lang="es-CO" dirty="0"/>
              <a:t> </a:t>
            </a:r>
            <a:r>
              <a:rPr lang="es-CO" dirty="0" smtClean="0"/>
              <a:t>¡</a:t>
            </a:r>
            <a:r>
              <a:rPr lang="es-CO" i="1" dirty="0">
                <a:solidFill>
                  <a:srgbClr val="0070C0"/>
                </a:solidFill>
              </a:rPr>
              <a:t>Oh, si tuviesen tal corazón que Me temiesen y guardasen todos Mis mandamientos todos los días, para que les fuera bien a ellos y a sus hijos para siempre</a:t>
            </a:r>
            <a:r>
              <a:rPr lang="es-CO" dirty="0"/>
              <a:t>! </a:t>
            </a:r>
            <a:endParaRPr lang="es-CO" dirty="0" smtClean="0"/>
          </a:p>
          <a:p>
            <a:pPr marL="0" indent="0">
              <a:buNone/>
            </a:pPr>
            <a:endParaRPr lang="es-CO" dirty="0"/>
          </a:p>
          <a:p>
            <a:pPr marL="0" indent="0" algn="ctr">
              <a:buNone/>
            </a:pPr>
            <a:r>
              <a:rPr lang="es-CO" dirty="0" smtClean="0"/>
              <a:t>Este es el sueño de Dios, Dios desea que seamos felices, y el único camino para alcanzarlo es la obediencia a su Santa Ley.</a:t>
            </a:r>
            <a:endParaRPr lang="es-CO" dirty="0"/>
          </a:p>
          <a:p>
            <a:endParaRPr lang="es-CO" dirty="0" smtClean="0"/>
          </a:p>
        </p:txBody>
      </p:sp>
      <p:sp>
        <p:nvSpPr>
          <p:cNvPr id="4" name="3 Rectángulo redondeado"/>
          <p:cNvSpPr/>
          <p:nvPr/>
        </p:nvSpPr>
        <p:spPr>
          <a:xfrm>
            <a:off x="395536" y="4365104"/>
            <a:ext cx="5544616" cy="2160240"/>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2800" dirty="0"/>
              <a:t>La elección para obedecer es nuestra, sabiendo que un día cosecharemos las consecuencias de nuestra elecciones. </a:t>
            </a:r>
          </a:p>
        </p:txBody>
      </p:sp>
      <p:pic>
        <p:nvPicPr>
          <p:cNvPr id="2050" name="Picture 2" descr="http://1.bp.blogspot.com/-PUJfrZ0w2w8/TdA5CigyrtI/AAAAAAAABZg/ETNlJwDoBpM/s1600/dos-camino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176" y="4365105"/>
            <a:ext cx="2741290" cy="1846564"/>
          </a:xfrm>
          <a:prstGeom prst="rect">
            <a:avLst/>
          </a:prstGeom>
          <a:noFill/>
          <a:extLst>
            <a:ext uri="{909E8E84-426E-40DD-AFC4-6F175D3DCCD1}">
              <a14:hiddenFill xmlns:a14="http://schemas.microsoft.com/office/drawing/2010/main">
                <a:solidFill>
                  <a:srgbClr val="FFFFFF"/>
                </a:solidFill>
              </a14:hiddenFill>
            </a:ext>
          </a:extLst>
        </p:spPr>
      </p:pic>
      <p:sp>
        <p:nvSpPr>
          <p:cNvPr id="5" name="4 Rectángulo"/>
          <p:cNvSpPr/>
          <p:nvPr/>
        </p:nvSpPr>
        <p:spPr>
          <a:xfrm>
            <a:off x="6516216" y="6211669"/>
            <a:ext cx="2381250" cy="830997"/>
          </a:xfrm>
          <a:prstGeom prst="rect">
            <a:avLst/>
          </a:prstGeom>
        </p:spPr>
        <p:txBody>
          <a:bodyPr wrap="square">
            <a:spAutoFit/>
          </a:bodyPr>
          <a:lstStyle/>
          <a:p>
            <a:pPr algn="ctr"/>
            <a:r>
              <a:rPr lang="es-CO" sz="2400" b="1" dirty="0">
                <a:solidFill>
                  <a:srgbClr val="FF0000"/>
                </a:solidFill>
              </a:rPr>
              <a:t>Lea Mat.7:13,14</a:t>
            </a:r>
            <a:br>
              <a:rPr lang="es-CO" sz="2400" b="1" dirty="0">
                <a:solidFill>
                  <a:srgbClr val="FF0000"/>
                </a:solidFill>
              </a:rPr>
            </a:br>
            <a:endParaRPr lang="es-CO" sz="2400" b="1" dirty="0">
              <a:solidFill>
                <a:srgbClr val="FF0000"/>
              </a:solidFill>
            </a:endParaRPr>
          </a:p>
        </p:txBody>
      </p:sp>
    </p:spTree>
    <p:extLst>
      <p:ext uri="{BB962C8B-B14F-4D97-AF65-F5344CB8AC3E}">
        <p14:creationId xmlns:p14="http://schemas.microsoft.com/office/powerpoint/2010/main" val="1587996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randombar(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nodeType="clickEffect">
                                  <p:stCondLst>
                                    <p:cond delay="0"/>
                                  </p:stCondLst>
                                  <p:childTnLst>
                                    <p:set>
                                      <p:cBhvr>
                                        <p:cTn id="21" dur="1" fill="hold">
                                          <p:stCondLst>
                                            <p:cond delay="0"/>
                                          </p:stCondLst>
                                        </p:cTn>
                                        <p:tgtEl>
                                          <p:spTgt spid="2050"/>
                                        </p:tgtEl>
                                        <p:attrNameLst>
                                          <p:attrName>style.visibility</p:attrName>
                                        </p:attrNameLst>
                                      </p:cBhvr>
                                      <p:to>
                                        <p:strVal val="visible"/>
                                      </p:to>
                                    </p:set>
                                    <p:animEffect transition="in" filter="randombar(horizontal)">
                                      <p:cBhvr>
                                        <p:cTn id="22" dur="500"/>
                                        <p:tgtEl>
                                          <p:spTgt spid="2050"/>
                                        </p:tgtEl>
                                      </p:cBhvr>
                                    </p:animEffect>
                                  </p:childTnLst>
                                </p:cTn>
                              </p:par>
                            </p:childTnLst>
                          </p:cTn>
                        </p:par>
                      </p:childTnLst>
                    </p:cTn>
                  </p:par>
                  <p:par>
                    <p:cTn id="23" fill="hold">
                      <p:stCondLst>
                        <p:cond delay="indefinite"/>
                      </p:stCondLst>
                      <p:childTnLst>
                        <p:par>
                          <p:cTn id="24" fill="hold">
                            <p:stCondLst>
                              <p:cond delay="0"/>
                            </p:stCondLst>
                            <p:childTnLst>
                              <p:par>
                                <p:cTn id="25" presetID="31" presetClass="entr" presetSubtype="0" fill="hold" grpId="0" nodeType="click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1000" fill="hold"/>
                                        <p:tgtEl>
                                          <p:spTgt spid="4"/>
                                        </p:tgtEl>
                                        <p:attrNameLst>
                                          <p:attrName>ppt_w</p:attrName>
                                        </p:attrNameLst>
                                      </p:cBhvr>
                                      <p:tavLst>
                                        <p:tav tm="0">
                                          <p:val>
                                            <p:fltVal val="0"/>
                                          </p:val>
                                        </p:tav>
                                        <p:tav tm="100000">
                                          <p:val>
                                            <p:strVal val="#ppt_w"/>
                                          </p:val>
                                        </p:tav>
                                      </p:tavLst>
                                    </p:anim>
                                    <p:anim calcmode="lin" valueType="num">
                                      <p:cBhvr>
                                        <p:cTn id="28" dur="1000" fill="hold"/>
                                        <p:tgtEl>
                                          <p:spTgt spid="4"/>
                                        </p:tgtEl>
                                        <p:attrNameLst>
                                          <p:attrName>ppt_h</p:attrName>
                                        </p:attrNameLst>
                                      </p:cBhvr>
                                      <p:tavLst>
                                        <p:tav tm="0">
                                          <p:val>
                                            <p:fltVal val="0"/>
                                          </p:val>
                                        </p:tav>
                                        <p:tav tm="100000">
                                          <p:val>
                                            <p:strVal val="#ppt_h"/>
                                          </p:val>
                                        </p:tav>
                                      </p:tavLst>
                                    </p:anim>
                                    <p:anim calcmode="lin" valueType="num">
                                      <p:cBhvr>
                                        <p:cTn id="29" dur="1000" fill="hold"/>
                                        <p:tgtEl>
                                          <p:spTgt spid="4"/>
                                        </p:tgtEl>
                                        <p:attrNameLst>
                                          <p:attrName>style.rotation</p:attrName>
                                        </p:attrNameLst>
                                      </p:cBhvr>
                                      <p:tavLst>
                                        <p:tav tm="0">
                                          <p:val>
                                            <p:fltVal val="90"/>
                                          </p:val>
                                        </p:tav>
                                        <p:tav tm="100000">
                                          <p:val>
                                            <p:fltVal val="0"/>
                                          </p:val>
                                        </p:tav>
                                      </p:tavLst>
                                    </p:anim>
                                    <p:animEffect transition="in" filter="fade">
                                      <p:cBhvr>
                                        <p:cTn id="30" dur="1000"/>
                                        <p:tgtEl>
                                          <p:spTgt spid="4"/>
                                        </p:tgtEl>
                                      </p:cBhvr>
                                    </p:animEffect>
                                  </p:childTnLst>
                                </p:cTn>
                              </p:par>
                            </p:childTnLst>
                          </p:cTn>
                        </p:par>
                      </p:childTnLst>
                    </p:cTn>
                  </p:par>
                  <p:par>
                    <p:cTn id="31" fill="hold">
                      <p:stCondLst>
                        <p:cond delay="indefinite"/>
                      </p:stCondLst>
                      <p:childTnLst>
                        <p:par>
                          <p:cTn id="32" fill="hold">
                            <p:stCondLst>
                              <p:cond delay="0"/>
                            </p:stCondLst>
                            <p:childTnLst>
                              <p:par>
                                <p:cTn id="33" presetID="31"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1000" fill="hold"/>
                                        <p:tgtEl>
                                          <p:spTgt spid="5"/>
                                        </p:tgtEl>
                                        <p:attrNameLst>
                                          <p:attrName>ppt_w</p:attrName>
                                        </p:attrNameLst>
                                      </p:cBhvr>
                                      <p:tavLst>
                                        <p:tav tm="0">
                                          <p:val>
                                            <p:fltVal val="0"/>
                                          </p:val>
                                        </p:tav>
                                        <p:tav tm="100000">
                                          <p:val>
                                            <p:strVal val="#ppt_w"/>
                                          </p:val>
                                        </p:tav>
                                      </p:tavLst>
                                    </p:anim>
                                    <p:anim calcmode="lin" valueType="num">
                                      <p:cBhvr>
                                        <p:cTn id="36" dur="1000" fill="hold"/>
                                        <p:tgtEl>
                                          <p:spTgt spid="5"/>
                                        </p:tgtEl>
                                        <p:attrNameLst>
                                          <p:attrName>ppt_h</p:attrName>
                                        </p:attrNameLst>
                                      </p:cBhvr>
                                      <p:tavLst>
                                        <p:tav tm="0">
                                          <p:val>
                                            <p:fltVal val="0"/>
                                          </p:val>
                                        </p:tav>
                                        <p:tav tm="100000">
                                          <p:val>
                                            <p:strVal val="#ppt_h"/>
                                          </p:val>
                                        </p:tav>
                                      </p:tavLst>
                                    </p:anim>
                                    <p:anim calcmode="lin" valueType="num">
                                      <p:cBhvr>
                                        <p:cTn id="37" dur="1000" fill="hold"/>
                                        <p:tgtEl>
                                          <p:spTgt spid="5"/>
                                        </p:tgtEl>
                                        <p:attrNameLst>
                                          <p:attrName>style.rotation</p:attrName>
                                        </p:attrNameLst>
                                      </p:cBhvr>
                                      <p:tavLst>
                                        <p:tav tm="0">
                                          <p:val>
                                            <p:fltVal val="90"/>
                                          </p:val>
                                        </p:tav>
                                        <p:tav tm="100000">
                                          <p:val>
                                            <p:fltVal val="0"/>
                                          </p:val>
                                        </p:tav>
                                      </p:tavLst>
                                    </p:anim>
                                    <p:animEffect transition="in" filter="fade">
                                      <p:cBhvr>
                                        <p:cTn id="3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Pergamino vertical"/>
          <p:cNvSpPr/>
          <p:nvPr/>
        </p:nvSpPr>
        <p:spPr>
          <a:xfrm>
            <a:off x="251520" y="260648"/>
            <a:ext cx="5328592" cy="6192688"/>
          </a:xfrm>
          <a:prstGeom prst="verticalScroll">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dirty="0">
                <a:solidFill>
                  <a:srgbClr val="FF0000"/>
                </a:solidFill>
              </a:rPr>
              <a:t>Eclesiastés 12:13,14 </a:t>
            </a:r>
            <a:br>
              <a:rPr lang="es-CO" sz="3200" dirty="0">
                <a:solidFill>
                  <a:srgbClr val="FF0000"/>
                </a:solidFill>
              </a:rPr>
            </a:br>
            <a:r>
              <a:rPr lang="es-CO" sz="3200" dirty="0">
                <a:solidFill>
                  <a:srgbClr val="002060"/>
                </a:solidFill>
              </a:rPr>
              <a:t>La conclusión de todo el discurso oído es éste: </a:t>
            </a:r>
            <a:r>
              <a:rPr lang="es-CO" sz="3200" u="sng" dirty="0">
                <a:solidFill>
                  <a:srgbClr val="002060"/>
                </a:solidFill>
              </a:rPr>
              <a:t>Teme a Dios y guarda Sus mandamientos</a:t>
            </a:r>
            <a:r>
              <a:rPr lang="es-CO" sz="3200" dirty="0">
                <a:solidFill>
                  <a:srgbClr val="002060"/>
                </a:solidFill>
              </a:rPr>
              <a:t>, pues esto es el todo del hombre</a:t>
            </a:r>
            <a:r>
              <a:rPr lang="es-CO" sz="3200" dirty="0" smtClean="0">
                <a:solidFill>
                  <a:srgbClr val="002060"/>
                </a:solidFill>
              </a:rPr>
              <a:t>. </a:t>
            </a:r>
            <a:r>
              <a:rPr lang="es-CO" sz="3200" u="sng" dirty="0" smtClean="0">
                <a:solidFill>
                  <a:srgbClr val="002060"/>
                </a:solidFill>
              </a:rPr>
              <a:t>Porque </a:t>
            </a:r>
            <a:r>
              <a:rPr lang="es-CO" sz="3200" u="sng" dirty="0">
                <a:solidFill>
                  <a:srgbClr val="002060"/>
                </a:solidFill>
              </a:rPr>
              <a:t>Dios traerá a juicio toda acción junto con todo lo escondido, sea bueno o sea malo</a:t>
            </a:r>
            <a:r>
              <a:rPr lang="es-CO" sz="3200" dirty="0">
                <a:solidFill>
                  <a:srgbClr val="002060"/>
                </a:solidFill>
              </a:rPr>
              <a:t>.  </a:t>
            </a:r>
            <a:br>
              <a:rPr lang="es-CO" sz="3200" dirty="0">
                <a:solidFill>
                  <a:srgbClr val="002060"/>
                </a:solidFill>
              </a:rPr>
            </a:br>
            <a:endParaRPr lang="es-CO" sz="3200" dirty="0">
              <a:solidFill>
                <a:srgbClr val="002060"/>
              </a:solidFill>
            </a:endParaRPr>
          </a:p>
        </p:txBody>
      </p:sp>
      <p:pic>
        <p:nvPicPr>
          <p:cNvPr id="3074" name="Picture 2" descr="http://ts1.mm.bing.net/images/thumbnail.aspx?q=4551652431234588&amp;id=50db0ec9078703ff3be75fa2b22e4f4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124744"/>
            <a:ext cx="3672407" cy="4962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407997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3456384"/>
          </a:xfrm>
        </p:spPr>
        <p:txBody>
          <a:bodyPr>
            <a:normAutofit fontScale="85000" lnSpcReduction="20000"/>
          </a:bodyPr>
          <a:lstStyle/>
          <a:p>
            <a:pPr marL="0" indent="0" algn="ctr">
              <a:buNone/>
            </a:pPr>
            <a:r>
              <a:rPr lang="es-CO" dirty="0" smtClean="0"/>
              <a:t>Yo no se cuantos años tengas, o cuantos éxitos hayas alcanzado en tu vida. Pero recuerda que lo más importante es hacer la voluntad de Dios. Por tanto, le invito para que juntos elevemos esta oración: </a:t>
            </a:r>
            <a:r>
              <a:rPr lang="es-CO" dirty="0"/>
              <a:t> </a:t>
            </a:r>
            <a:br>
              <a:rPr lang="es-CO" dirty="0"/>
            </a:br>
            <a:endParaRPr lang="es-CO" dirty="0" smtClean="0"/>
          </a:p>
          <a:p>
            <a:pPr marL="0" indent="0" algn="ctr">
              <a:buNone/>
            </a:pPr>
            <a:r>
              <a:rPr lang="es-CO" dirty="0" smtClean="0"/>
              <a:t>«Padre nuestro que estas en el cielo, gracias por tu Santa Ley, ya que a través de ella tu nos muestras cual es tu voluntad. Tú </a:t>
            </a:r>
            <a:r>
              <a:rPr lang="es-CO" dirty="0"/>
              <a:t>has dicho que los que verdaderamente Te aman, guardan Tus mandamientos</a:t>
            </a:r>
            <a:r>
              <a:rPr lang="es-CO" dirty="0" smtClean="0"/>
              <a:t>.</a:t>
            </a:r>
            <a:endParaRPr lang="es-CO" dirty="0"/>
          </a:p>
        </p:txBody>
      </p:sp>
      <p:sp>
        <p:nvSpPr>
          <p:cNvPr id="2" name="1 Rectángulo"/>
          <p:cNvSpPr/>
          <p:nvPr/>
        </p:nvSpPr>
        <p:spPr>
          <a:xfrm>
            <a:off x="251520" y="3718679"/>
            <a:ext cx="6336704" cy="3046988"/>
          </a:xfrm>
          <a:prstGeom prst="rect">
            <a:avLst/>
          </a:prstGeom>
          <a:blipFill>
            <a:blip r:embed="rId2"/>
            <a:tile tx="0" ty="0" sx="100000" sy="100000" flip="none" algn="tl"/>
          </a:blipFill>
        </p:spPr>
        <p:txBody>
          <a:bodyPr wrap="square">
            <a:spAutoFit/>
          </a:bodyPr>
          <a:lstStyle/>
          <a:p>
            <a:r>
              <a:rPr lang="es-CO" sz="2400" dirty="0"/>
              <a:t>Reconocemos que los Diez Mandamientos son faros que has puesto en nuestro camino, no para molestarnos, sino para mostrarnos el camino a la felicidad. Por eso es que humildemente pedimos que nos concedas Tu Santo Espíritu, de manera que recibamos el poder para obedecerte y seguir Tus mandamientos, porque sin Ti no somos nada. Te lo pedimos en el nombre de Jesucristo. </a:t>
            </a:r>
            <a:r>
              <a:rPr lang="es-CO" sz="2400" dirty="0" smtClean="0"/>
              <a:t>Amén.</a:t>
            </a:r>
            <a:r>
              <a:rPr lang="es-CO" sz="2400" dirty="0"/>
              <a:t> </a:t>
            </a:r>
          </a:p>
        </p:txBody>
      </p:sp>
      <p:pic>
        <p:nvPicPr>
          <p:cNvPr id="1026" name="Picture 2" descr="http://ts2.mm.bing.net/images/thumbnail.aspx?q=4930069094073301&amp;id=f74fe152eb828cfa5ca1a4525d07bf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224" y="3718679"/>
            <a:ext cx="2376264" cy="28066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9588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p:cTn id="12" dur="1000" fill="hold"/>
                                        <p:tgtEl>
                                          <p:spTgt spid="1026"/>
                                        </p:tgtEl>
                                        <p:attrNameLst>
                                          <p:attrName>ppt_w</p:attrName>
                                        </p:attrNameLst>
                                      </p:cBhvr>
                                      <p:tavLst>
                                        <p:tav tm="0">
                                          <p:val>
                                            <p:fltVal val="0"/>
                                          </p:val>
                                        </p:tav>
                                        <p:tav tm="100000">
                                          <p:val>
                                            <p:strVal val="#ppt_w"/>
                                          </p:val>
                                        </p:tav>
                                      </p:tavLst>
                                    </p:anim>
                                    <p:anim calcmode="lin" valueType="num">
                                      <p:cBhvr>
                                        <p:cTn id="13" dur="1000" fill="hold"/>
                                        <p:tgtEl>
                                          <p:spTgt spid="1026"/>
                                        </p:tgtEl>
                                        <p:attrNameLst>
                                          <p:attrName>ppt_h</p:attrName>
                                        </p:attrNameLst>
                                      </p:cBhvr>
                                      <p:tavLst>
                                        <p:tav tm="0">
                                          <p:val>
                                            <p:fltVal val="0"/>
                                          </p:val>
                                        </p:tav>
                                        <p:tav tm="100000">
                                          <p:val>
                                            <p:strVal val="#ppt_h"/>
                                          </p:val>
                                        </p:tav>
                                      </p:tavLst>
                                    </p:anim>
                                    <p:anim calcmode="lin" valueType="num">
                                      <p:cBhvr>
                                        <p:cTn id="14" dur="1000" fill="hold"/>
                                        <p:tgtEl>
                                          <p:spTgt spid="1026"/>
                                        </p:tgtEl>
                                        <p:attrNameLst>
                                          <p:attrName>style.rotation</p:attrName>
                                        </p:attrNameLst>
                                      </p:cBhvr>
                                      <p:tavLst>
                                        <p:tav tm="0">
                                          <p:val>
                                            <p:fltVal val="90"/>
                                          </p:val>
                                        </p:tav>
                                        <p:tav tm="100000">
                                          <p:val>
                                            <p:fltVal val="0"/>
                                          </p:val>
                                        </p:tav>
                                      </p:tavLst>
                                    </p:anim>
                                    <p:animEffect transition="in" filter="fade">
                                      <p:cBhvr>
                                        <p:cTn id="15" dur="1000"/>
                                        <p:tgtEl>
                                          <p:spTgt spid="1026"/>
                                        </p:tgtEl>
                                      </p:cBhvr>
                                    </p:animEffect>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wipe(down)">
                                      <p:cBhvr>
                                        <p:cTn id="20" dur="580">
                                          <p:stCondLst>
                                            <p:cond delay="0"/>
                                          </p:stCondLst>
                                        </p:cTn>
                                        <p:tgtEl>
                                          <p:spTgt spid="3">
                                            <p:txEl>
                                              <p:pRg st="1" end="1"/>
                                            </p:txEl>
                                          </p:spTgt>
                                        </p:tgtEl>
                                      </p:cBhvr>
                                    </p:animEffect>
                                    <p:anim calcmode="lin" valueType="num">
                                      <p:cBhvr>
                                        <p:cTn id="21"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26" dur="26">
                                          <p:stCondLst>
                                            <p:cond delay="650"/>
                                          </p:stCondLst>
                                        </p:cTn>
                                        <p:tgtEl>
                                          <p:spTgt spid="3">
                                            <p:txEl>
                                              <p:pRg st="1" end="1"/>
                                            </p:txEl>
                                          </p:spTgt>
                                        </p:tgtEl>
                                      </p:cBhvr>
                                      <p:to x="100000" y="60000"/>
                                    </p:animScale>
                                    <p:animScale>
                                      <p:cBhvr>
                                        <p:cTn id="27" dur="166" decel="50000">
                                          <p:stCondLst>
                                            <p:cond delay="676"/>
                                          </p:stCondLst>
                                        </p:cTn>
                                        <p:tgtEl>
                                          <p:spTgt spid="3">
                                            <p:txEl>
                                              <p:pRg st="1" end="1"/>
                                            </p:txEl>
                                          </p:spTgt>
                                        </p:tgtEl>
                                      </p:cBhvr>
                                      <p:to x="100000" y="100000"/>
                                    </p:animScale>
                                    <p:animScale>
                                      <p:cBhvr>
                                        <p:cTn id="28" dur="26">
                                          <p:stCondLst>
                                            <p:cond delay="1312"/>
                                          </p:stCondLst>
                                        </p:cTn>
                                        <p:tgtEl>
                                          <p:spTgt spid="3">
                                            <p:txEl>
                                              <p:pRg st="1" end="1"/>
                                            </p:txEl>
                                          </p:spTgt>
                                        </p:tgtEl>
                                      </p:cBhvr>
                                      <p:to x="100000" y="80000"/>
                                    </p:animScale>
                                    <p:animScale>
                                      <p:cBhvr>
                                        <p:cTn id="29" dur="166" decel="50000">
                                          <p:stCondLst>
                                            <p:cond delay="1338"/>
                                          </p:stCondLst>
                                        </p:cTn>
                                        <p:tgtEl>
                                          <p:spTgt spid="3">
                                            <p:txEl>
                                              <p:pRg st="1" end="1"/>
                                            </p:txEl>
                                          </p:spTgt>
                                        </p:tgtEl>
                                      </p:cBhvr>
                                      <p:to x="100000" y="100000"/>
                                    </p:animScale>
                                    <p:animScale>
                                      <p:cBhvr>
                                        <p:cTn id="30" dur="26">
                                          <p:stCondLst>
                                            <p:cond delay="1642"/>
                                          </p:stCondLst>
                                        </p:cTn>
                                        <p:tgtEl>
                                          <p:spTgt spid="3">
                                            <p:txEl>
                                              <p:pRg st="1" end="1"/>
                                            </p:txEl>
                                          </p:spTgt>
                                        </p:tgtEl>
                                      </p:cBhvr>
                                      <p:to x="100000" y="90000"/>
                                    </p:animScale>
                                    <p:animScale>
                                      <p:cBhvr>
                                        <p:cTn id="31" dur="166" decel="50000">
                                          <p:stCondLst>
                                            <p:cond delay="1668"/>
                                          </p:stCondLst>
                                        </p:cTn>
                                        <p:tgtEl>
                                          <p:spTgt spid="3">
                                            <p:txEl>
                                              <p:pRg st="1" end="1"/>
                                            </p:txEl>
                                          </p:spTgt>
                                        </p:tgtEl>
                                      </p:cBhvr>
                                      <p:to x="100000" y="100000"/>
                                    </p:animScale>
                                    <p:animScale>
                                      <p:cBhvr>
                                        <p:cTn id="32" dur="26">
                                          <p:stCondLst>
                                            <p:cond delay="1808"/>
                                          </p:stCondLst>
                                        </p:cTn>
                                        <p:tgtEl>
                                          <p:spTgt spid="3">
                                            <p:txEl>
                                              <p:pRg st="1" end="1"/>
                                            </p:txEl>
                                          </p:spTgt>
                                        </p:tgtEl>
                                      </p:cBhvr>
                                      <p:to x="100000" y="95000"/>
                                    </p:animScale>
                                    <p:animScale>
                                      <p:cBhvr>
                                        <p:cTn id="33" dur="166" decel="50000">
                                          <p:stCondLst>
                                            <p:cond delay="1834"/>
                                          </p:stCondLst>
                                        </p:cTn>
                                        <p:tgtEl>
                                          <p:spTgt spid="3">
                                            <p:txEl>
                                              <p:pRg st="1" end="1"/>
                                            </p:txEl>
                                          </p:spTgt>
                                        </p:tgtEl>
                                      </p:cBhvr>
                                      <p:to x="100000" y="100000"/>
                                    </p:animScale>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barn(inVertical)">
                                      <p:cBhvr>
                                        <p:cTn id="3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2" grpId="0" animBg="1"/>
    </p:bld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848</TotalTime>
  <Words>2206</Words>
  <Application>Microsoft Office PowerPoint</Application>
  <PresentationFormat>Presentación en pantalla (4:3)</PresentationFormat>
  <Paragraphs>156</Paragraphs>
  <Slides>41</Slides>
  <Notes>0</Notes>
  <HiddenSlides>0</HiddenSlides>
  <MMClips>0</MMClips>
  <ScaleCrop>false</ScaleCrop>
  <HeadingPairs>
    <vt:vector size="4" baseType="variant">
      <vt:variant>
        <vt:lpstr>Tema</vt:lpstr>
      </vt:variant>
      <vt:variant>
        <vt:i4>1</vt:i4>
      </vt:variant>
      <vt:variant>
        <vt:lpstr>Títulos de diapositiva</vt:lpstr>
      </vt:variant>
      <vt:variant>
        <vt:i4>41</vt:i4>
      </vt:variant>
    </vt:vector>
  </HeadingPairs>
  <TitlesOfParts>
    <vt:vector size="42" baseType="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¿Cuál es el medio establecido por Dios para cumplir su Ley?</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FAMILIA FIERRO CH</cp:lastModifiedBy>
  <cp:revision>126</cp:revision>
  <dcterms:created xsi:type="dcterms:W3CDTF">2012-08-31T15:15:55Z</dcterms:created>
  <dcterms:modified xsi:type="dcterms:W3CDTF">2012-11-30T14:38:35Z</dcterms:modified>
</cp:coreProperties>
</file>